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2"/>
  </p:notesMasterIdLst>
  <p:handoutMasterIdLst>
    <p:handoutMasterId r:id="rId43"/>
  </p:handoutMasterIdLst>
  <p:sldIdLst>
    <p:sldId id="256" r:id="rId2"/>
    <p:sldId id="1861" r:id="rId3"/>
    <p:sldId id="1911" r:id="rId4"/>
    <p:sldId id="1912" r:id="rId5"/>
    <p:sldId id="1913" r:id="rId6"/>
    <p:sldId id="1914" r:id="rId7"/>
    <p:sldId id="1916" r:id="rId8"/>
    <p:sldId id="1917" r:id="rId9"/>
    <p:sldId id="1918" r:id="rId10"/>
    <p:sldId id="1919" r:id="rId11"/>
    <p:sldId id="1922" r:id="rId12"/>
    <p:sldId id="1921" r:id="rId13"/>
    <p:sldId id="1920" r:id="rId14"/>
    <p:sldId id="1923" r:id="rId15"/>
    <p:sldId id="1924" r:id="rId16"/>
    <p:sldId id="1925" r:id="rId17"/>
    <p:sldId id="1926" r:id="rId18"/>
    <p:sldId id="1927" r:id="rId19"/>
    <p:sldId id="1928" r:id="rId20"/>
    <p:sldId id="1929" r:id="rId21"/>
    <p:sldId id="1930" r:id="rId22"/>
    <p:sldId id="1931" r:id="rId23"/>
    <p:sldId id="1932" r:id="rId24"/>
    <p:sldId id="1933" r:id="rId25"/>
    <p:sldId id="1934" r:id="rId26"/>
    <p:sldId id="1935" r:id="rId27"/>
    <p:sldId id="1936" r:id="rId28"/>
    <p:sldId id="1937" r:id="rId29"/>
    <p:sldId id="1938" r:id="rId30"/>
    <p:sldId id="1939" r:id="rId31"/>
    <p:sldId id="1941" r:id="rId32"/>
    <p:sldId id="1910" r:id="rId33"/>
    <p:sldId id="1942" r:id="rId34"/>
    <p:sldId id="1943" r:id="rId35"/>
    <p:sldId id="1944" r:id="rId36"/>
    <p:sldId id="1945" r:id="rId37"/>
    <p:sldId id="1946" r:id="rId38"/>
    <p:sldId id="1947" r:id="rId39"/>
    <p:sldId id="1948" r:id="rId40"/>
    <p:sldId id="1949"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Garamond" panose="02020404030301010803" pitchFamily="18"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Open Sans bold" panose="020B0706030804020204" pitchFamily="34" charset="0"/>
      <p:regular r:id="rId56"/>
      <p:bold r:id="rId57"/>
      <p:italic r:id="rId58"/>
      <p:boldItalic r:id="rId59"/>
    </p:embeddedFont>
    <p:embeddedFont>
      <p:font typeface="Open Sans Light" panose="020B0306030504020204" pitchFamily="34"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1"/>
            <p14:sldId id="1911"/>
            <p14:sldId id="1912"/>
            <p14:sldId id="1913"/>
            <p14:sldId id="1914"/>
            <p14:sldId id="1916"/>
            <p14:sldId id="1917"/>
            <p14:sldId id="1918"/>
            <p14:sldId id="1919"/>
            <p14:sldId id="1922"/>
            <p14:sldId id="1921"/>
            <p14:sldId id="1920"/>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1"/>
            <p14:sldId id="1910"/>
            <p14:sldId id="1942"/>
            <p14:sldId id="1943"/>
            <p14:sldId id="1944"/>
            <p14:sldId id="1945"/>
            <p14:sldId id="1946"/>
            <p14:sldId id="1947"/>
            <p14:sldId id="1948"/>
            <p14:sldId id="19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3" autoAdjust="0"/>
    <p:restoredTop sz="96341" autoAdjust="0"/>
  </p:normalViewPr>
  <p:slideViewPr>
    <p:cSldViewPr snapToGrid="0" showGuides="1">
      <p:cViewPr varScale="1">
        <p:scale>
          <a:sx n="83" d="100"/>
          <a:sy n="83" d="100"/>
        </p:scale>
        <p:origin x="208" y="1072"/>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3/10/23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3/10/23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9.emf"/><Relationship Id="rId9"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tiff"/><Relationship Id="rId1" Type="http://schemas.openxmlformats.org/officeDocument/2006/relationships/slideLayout" Target="../slideLayouts/slideLayout4.xml"/><Relationship Id="rId6" Type="http://schemas.openxmlformats.org/officeDocument/2006/relationships/image" Target="../media/image49.emf"/><Relationship Id="rId11" Type="http://schemas.openxmlformats.org/officeDocument/2006/relationships/image" Target="../media/image39.png"/><Relationship Id="rId5" Type="http://schemas.openxmlformats.org/officeDocument/2006/relationships/image" Target="../media/image48.emf"/><Relationship Id="rId10" Type="http://schemas.openxmlformats.org/officeDocument/2006/relationships/image" Target="../media/image52.png"/><Relationship Id="rId4" Type="http://schemas.openxmlformats.org/officeDocument/2006/relationships/image" Target="../media/image47.emf"/><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Common Discretization </a:t>
            </a:r>
            <a:br>
              <a:rPr lang="en-US" sz="3000" dirty="0"/>
            </a:br>
            <a:r>
              <a:rPr lang="en-US" sz="3000" dirty="0"/>
              <a:t>Approaches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b="1" dirty="0"/>
              <a:t>Example:</a:t>
            </a:r>
            <a:br>
              <a:rPr lang="en-US" b="1" dirty="0"/>
            </a:br>
            <a:r>
              <a:rPr lang="en-US" b="1" dirty="0"/>
              <a:t>The Carbon-Capture Multidisciplinary Simulation Center </a:t>
            </a:r>
            <a:endParaRPr lang="en-US" dirty="0"/>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10</a:t>
            </a:fld>
            <a:endParaRPr lang="en-US" dirty="0"/>
          </a:p>
        </p:txBody>
      </p:sp>
      <p:pic>
        <p:nvPicPr>
          <p:cNvPr id="15" name="Picture 14">
            <a:extLst>
              <a:ext uri="{FF2B5EF4-FFF2-40B4-BE49-F238E27FC236}">
                <a16:creationId xmlns:a16="http://schemas.microsoft.com/office/drawing/2014/main" id="{26C22F78-FF7E-2F58-EA37-1EEEC03C8E89}"/>
              </a:ext>
            </a:extLst>
          </p:cNvPr>
          <p:cNvPicPr>
            <a:picLocks noChangeAspect="1"/>
          </p:cNvPicPr>
          <p:nvPr/>
        </p:nvPicPr>
        <p:blipFill>
          <a:blip r:embed="rId2"/>
          <a:stretch>
            <a:fillRect/>
          </a:stretch>
        </p:blipFill>
        <p:spPr>
          <a:xfrm>
            <a:off x="2512462" y="940911"/>
            <a:ext cx="3704225" cy="5342632"/>
          </a:xfrm>
          <a:prstGeom prst="rect">
            <a:avLst/>
          </a:prstGeom>
        </p:spPr>
      </p:pic>
      <p:sp>
        <p:nvSpPr>
          <p:cNvPr id="16" name="TextBox 15">
            <a:extLst>
              <a:ext uri="{FF2B5EF4-FFF2-40B4-BE49-F238E27FC236}">
                <a16:creationId xmlns:a16="http://schemas.microsoft.com/office/drawing/2014/main" id="{7751EC4D-314D-BDA8-0C2A-1EED2A7AD6D9}"/>
              </a:ext>
            </a:extLst>
          </p:cNvPr>
          <p:cNvSpPr txBox="1"/>
          <p:nvPr/>
        </p:nvSpPr>
        <p:spPr>
          <a:xfrm>
            <a:off x="2316266" y="6412394"/>
            <a:ext cx="3871573" cy="369332"/>
          </a:xfrm>
          <a:prstGeom prst="rect">
            <a:avLst/>
          </a:prstGeom>
          <a:noFill/>
        </p:spPr>
        <p:txBody>
          <a:bodyPr wrap="none" rtlCol="0">
            <a:spAutoFit/>
          </a:bodyPr>
          <a:lstStyle/>
          <a:p>
            <a:r>
              <a:rPr lang="en-US" dirty="0"/>
              <a:t>http://</a:t>
            </a:r>
            <a:r>
              <a:rPr lang="en-US" dirty="0" err="1"/>
              <a:t>ccmsc.utah.edu</a:t>
            </a:r>
            <a:r>
              <a:rPr lang="en-US" dirty="0"/>
              <a:t>/</a:t>
            </a:r>
            <a:r>
              <a:rPr lang="en-US" dirty="0" err="1"/>
              <a:t>about.html</a:t>
            </a:r>
            <a:endParaRPr lang="en-US" dirty="0"/>
          </a:p>
        </p:txBody>
      </p:sp>
      <p:sp>
        <p:nvSpPr>
          <p:cNvPr id="17" name="TextBox 16">
            <a:extLst>
              <a:ext uri="{FF2B5EF4-FFF2-40B4-BE49-F238E27FC236}">
                <a16:creationId xmlns:a16="http://schemas.microsoft.com/office/drawing/2014/main" id="{70D899CE-50F7-C9DF-0C4D-8A31155141A2}"/>
              </a:ext>
            </a:extLst>
          </p:cNvPr>
          <p:cNvSpPr txBox="1"/>
          <p:nvPr/>
        </p:nvSpPr>
        <p:spPr>
          <a:xfrm>
            <a:off x="6584915" y="2633677"/>
            <a:ext cx="4456268" cy="646331"/>
          </a:xfrm>
          <a:prstGeom prst="rect">
            <a:avLst/>
          </a:prstGeom>
          <a:noFill/>
        </p:spPr>
        <p:txBody>
          <a:bodyPr wrap="square" rtlCol="0">
            <a:spAutoFit/>
          </a:bodyPr>
          <a:lstStyle/>
          <a:p>
            <a:r>
              <a:rPr lang="en-US" dirty="0"/>
              <a:t>15MW coal-fired boiler volume rendered image of large (90 </a:t>
            </a:r>
            <a:r>
              <a:rPr lang="en-US" dirty="0">
                <a:latin typeface="Symbol" pitchFamily="2" charset="2"/>
              </a:rPr>
              <a:t>m</a:t>
            </a:r>
            <a:r>
              <a:rPr lang="en-US" dirty="0"/>
              <a:t>m) particles</a:t>
            </a:r>
          </a:p>
        </p:txBody>
      </p:sp>
      <p:sp>
        <p:nvSpPr>
          <p:cNvPr id="18" name="TextBox 17">
            <a:extLst>
              <a:ext uri="{FF2B5EF4-FFF2-40B4-BE49-F238E27FC236}">
                <a16:creationId xmlns:a16="http://schemas.microsoft.com/office/drawing/2014/main" id="{D0852EBA-0DA5-D36F-7CC4-478BEF7B6F9D}"/>
              </a:ext>
            </a:extLst>
          </p:cNvPr>
          <p:cNvSpPr txBox="1"/>
          <p:nvPr/>
        </p:nvSpPr>
        <p:spPr>
          <a:xfrm>
            <a:off x="6584914" y="4384110"/>
            <a:ext cx="3871573" cy="1754326"/>
          </a:xfrm>
          <a:prstGeom prst="rect">
            <a:avLst/>
          </a:prstGeom>
          <a:noFill/>
        </p:spPr>
        <p:txBody>
          <a:bodyPr wrap="square" rtlCol="0">
            <a:spAutoFit/>
          </a:bodyPr>
          <a:lstStyle/>
          <a:p>
            <a:r>
              <a:rPr lang="en-US" dirty="0"/>
              <a:t>Staggered schemes have been demonstrated to support complex applications</a:t>
            </a:r>
          </a:p>
          <a:p>
            <a:endParaRPr lang="en-US" dirty="0"/>
          </a:p>
          <a:p>
            <a:r>
              <a:rPr lang="en-US" dirty="0"/>
              <a:t>Cut-cells and embedded approaches help</a:t>
            </a:r>
          </a:p>
        </p:txBody>
      </p:sp>
    </p:spTree>
    <p:extLst>
      <p:ext uri="{BB962C8B-B14F-4D97-AF65-F5344CB8AC3E}">
        <p14:creationId xmlns:p14="http://schemas.microsoft.com/office/powerpoint/2010/main" val="11748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069-5E30-84BB-62D3-05EAA77D5A9F}"/>
              </a:ext>
            </a:extLst>
          </p:cNvPr>
          <p:cNvSpPr>
            <a:spLocks noGrp="1"/>
          </p:cNvSpPr>
          <p:nvPr>
            <p:ph type="title"/>
          </p:nvPr>
        </p:nvSpPr>
        <p:spPr/>
        <p:txBody>
          <a:bodyPr/>
          <a:lstStyle/>
          <a:p>
            <a:r>
              <a:rPr lang="en-US" dirty="0"/>
              <a:t>Attributes of an Element</a:t>
            </a:r>
          </a:p>
        </p:txBody>
      </p:sp>
      <p:sp>
        <p:nvSpPr>
          <p:cNvPr id="3" name="Slide Number Placeholder 2">
            <a:extLst>
              <a:ext uri="{FF2B5EF4-FFF2-40B4-BE49-F238E27FC236}">
                <a16:creationId xmlns:a16="http://schemas.microsoft.com/office/drawing/2014/main" id="{26A3F5E4-E697-2A22-571A-8E1A749BB163}"/>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EE84DC72-68ED-A6CC-B2C2-0DC8F4D6E174}"/>
              </a:ext>
            </a:extLst>
          </p:cNvPr>
          <p:cNvSpPr>
            <a:spLocks noGrp="1"/>
          </p:cNvSpPr>
          <p:nvPr>
            <p:ph sz="quarter" idx="11"/>
          </p:nvPr>
        </p:nvSpPr>
        <p:spPr/>
        <p:txBody>
          <a:bodyPr/>
          <a:lstStyle/>
          <a:p>
            <a:r>
              <a:rPr lang="en-US" dirty="0"/>
              <a:t>An element consists of nodes, edges, and faces</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00E245DC-BF3B-D087-A2F6-C616FB948189}"/>
              </a:ext>
            </a:extLst>
          </p:cNvPr>
          <p:cNvPicPr>
            <a:picLocks noChangeAspect="1"/>
          </p:cNvPicPr>
          <p:nvPr/>
        </p:nvPicPr>
        <p:blipFill>
          <a:blip r:embed="rId2"/>
          <a:stretch>
            <a:fillRect/>
          </a:stretch>
        </p:blipFill>
        <p:spPr>
          <a:xfrm>
            <a:off x="4040716" y="2292350"/>
            <a:ext cx="3593224" cy="3062796"/>
          </a:xfrm>
          <a:prstGeom prst="rect">
            <a:avLst/>
          </a:prstGeom>
        </p:spPr>
      </p:pic>
      <p:sp>
        <p:nvSpPr>
          <p:cNvPr id="6" name="TextBox 5">
            <a:extLst>
              <a:ext uri="{FF2B5EF4-FFF2-40B4-BE49-F238E27FC236}">
                <a16:creationId xmlns:a16="http://schemas.microsoft.com/office/drawing/2014/main" id="{4B5D8ACE-5373-AEDA-4357-761416B4575B}"/>
              </a:ext>
            </a:extLst>
          </p:cNvPr>
          <p:cNvSpPr txBox="1"/>
          <p:nvPr/>
        </p:nvSpPr>
        <p:spPr>
          <a:xfrm>
            <a:off x="8249723" y="1769154"/>
            <a:ext cx="631904" cy="369332"/>
          </a:xfrm>
          <a:prstGeom prst="rect">
            <a:avLst/>
          </a:prstGeom>
          <a:noFill/>
        </p:spPr>
        <p:txBody>
          <a:bodyPr wrap="none" rtlCol="0">
            <a:spAutoFit/>
          </a:bodyPr>
          <a:lstStyle/>
          <a:p>
            <a:r>
              <a:rPr lang="en-US" dirty="0"/>
              <a:t>face</a:t>
            </a:r>
          </a:p>
        </p:txBody>
      </p:sp>
      <p:cxnSp>
        <p:nvCxnSpPr>
          <p:cNvPr id="7" name="Straight Arrow Connector 6">
            <a:extLst>
              <a:ext uri="{FF2B5EF4-FFF2-40B4-BE49-F238E27FC236}">
                <a16:creationId xmlns:a16="http://schemas.microsoft.com/office/drawing/2014/main" id="{A35A965F-872E-4A12-281A-E07486114788}"/>
              </a:ext>
            </a:extLst>
          </p:cNvPr>
          <p:cNvCxnSpPr>
            <a:cxnSpLocks/>
          </p:cNvCxnSpPr>
          <p:nvPr/>
        </p:nvCxnSpPr>
        <p:spPr>
          <a:xfrm flipH="1">
            <a:off x="5715780" y="1990224"/>
            <a:ext cx="2533943" cy="738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FCC41D-AD93-3DE8-931F-D28B75A7AEE0}"/>
              </a:ext>
            </a:extLst>
          </p:cNvPr>
          <p:cNvSpPr txBox="1"/>
          <p:nvPr/>
        </p:nvSpPr>
        <p:spPr>
          <a:xfrm>
            <a:off x="1816883" y="4493116"/>
            <a:ext cx="681597" cy="369332"/>
          </a:xfrm>
          <a:prstGeom prst="rect">
            <a:avLst/>
          </a:prstGeom>
          <a:noFill/>
        </p:spPr>
        <p:txBody>
          <a:bodyPr wrap="none" rtlCol="0">
            <a:spAutoFit/>
          </a:bodyPr>
          <a:lstStyle/>
          <a:p>
            <a:pPr algn="ctr"/>
            <a:r>
              <a:rPr lang="en-US" dirty="0"/>
              <a:t>edge</a:t>
            </a:r>
          </a:p>
        </p:txBody>
      </p:sp>
      <p:cxnSp>
        <p:nvCxnSpPr>
          <p:cNvPr id="9" name="Straight Arrow Connector 8">
            <a:extLst>
              <a:ext uri="{FF2B5EF4-FFF2-40B4-BE49-F238E27FC236}">
                <a16:creationId xmlns:a16="http://schemas.microsoft.com/office/drawing/2014/main" id="{9AC9312A-73BD-8A92-24B5-86E28504F8CD}"/>
              </a:ext>
            </a:extLst>
          </p:cNvPr>
          <p:cNvCxnSpPr>
            <a:cxnSpLocks/>
          </p:cNvCxnSpPr>
          <p:nvPr/>
        </p:nvCxnSpPr>
        <p:spPr>
          <a:xfrm flipV="1">
            <a:off x="2533770" y="4014951"/>
            <a:ext cx="1612049" cy="662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F91A68-9E99-9419-E492-3A67567D22C0}"/>
              </a:ext>
            </a:extLst>
          </p:cNvPr>
          <p:cNvSpPr txBox="1"/>
          <p:nvPr/>
        </p:nvSpPr>
        <p:spPr>
          <a:xfrm>
            <a:off x="8325742" y="4024672"/>
            <a:ext cx="1050288" cy="369332"/>
          </a:xfrm>
          <a:prstGeom prst="rect">
            <a:avLst/>
          </a:prstGeom>
          <a:noFill/>
        </p:spPr>
        <p:txBody>
          <a:bodyPr wrap="none" rtlCol="0">
            <a:spAutoFit/>
          </a:bodyPr>
          <a:lstStyle/>
          <a:p>
            <a:pPr algn="ctr"/>
            <a:r>
              <a:rPr lang="en-US" dirty="0"/>
              <a:t>centroid</a:t>
            </a:r>
          </a:p>
        </p:txBody>
      </p:sp>
      <p:cxnSp>
        <p:nvCxnSpPr>
          <p:cNvPr id="11" name="Straight Arrow Connector 10">
            <a:extLst>
              <a:ext uri="{FF2B5EF4-FFF2-40B4-BE49-F238E27FC236}">
                <a16:creationId xmlns:a16="http://schemas.microsoft.com/office/drawing/2014/main" id="{6C3D261D-CCC2-49FB-27F6-7E2C9F5908A5}"/>
              </a:ext>
            </a:extLst>
          </p:cNvPr>
          <p:cNvCxnSpPr>
            <a:cxnSpLocks/>
          </p:cNvCxnSpPr>
          <p:nvPr/>
        </p:nvCxnSpPr>
        <p:spPr>
          <a:xfrm flipH="1" flipV="1">
            <a:off x="5837328" y="3823748"/>
            <a:ext cx="2412395" cy="385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C73128-0BE8-4FE1-E4BF-A57057F6D368}"/>
              </a:ext>
            </a:extLst>
          </p:cNvPr>
          <p:cNvCxnSpPr>
            <a:cxnSpLocks/>
          </p:cNvCxnSpPr>
          <p:nvPr/>
        </p:nvCxnSpPr>
        <p:spPr>
          <a:xfrm flipV="1">
            <a:off x="3620302" y="5416300"/>
            <a:ext cx="420414" cy="643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E7231B-A1E2-3791-BD17-84D299508FB9}"/>
              </a:ext>
            </a:extLst>
          </p:cNvPr>
          <p:cNvSpPr txBox="1"/>
          <p:nvPr/>
        </p:nvSpPr>
        <p:spPr>
          <a:xfrm>
            <a:off x="1928137" y="6117021"/>
            <a:ext cx="1874231" cy="369332"/>
          </a:xfrm>
          <a:prstGeom prst="rect">
            <a:avLst/>
          </a:prstGeom>
          <a:noFill/>
        </p:spPr>
        <p:txBody>
          <a:bodyPr wrap="none" rtlCol="0">
            <a:spAutoFit/>
          </a:bodyPr>
          <a:lstStyle/>
          <a:p>
            <a:r>
              <a:rPr lang="en-US" dirty="0"/>
              <a:t>node (or vertex)</a:t>
            </a:r>
          </a:p>
        </p:txBody>
      </p:sp>
      <p:sp>
        <p:nvSpPr>
          <p:cNvPr id="14" name="TextBox 13">
            <a:extLst>
              <a:ext uri="{FF2B5EF4-FFF2-40B4-BE49-F238E27FC236}">
                <a16:creationId xmlns:a16="http://schemas.microsoft.com/office/drawing/2014/main" id="{68C5BFEB-6E1B-EA81-E22F-96DD2AB1E192}"/>
              </a:ext>
            </a:extLst>
          </p:cNvPr>
          <p:cNvSpPr txBox="1"/>
          <p:nvPr/>
        </p:nvSpPr>
        <p:spPr>
          <a:xfrm>
            <a:off x="5774268" y="5522237"/>
            <a:ext cx="4550322" cy="1200329"/>
          </a:xfrm>
          <a:prstGeom prst="rect">
            <a:avLst/>
          </a:prstGeom>
          <a:noFill/>
        </p:spPr>
        <p:txBody>
          <a:bodyPr wrap="square" rtlCol="0">
            <a:spAutoFit/>
          </a:bodyPr>
          <a:lstStyle/>
          <a:p>
            <a:r>
              <a:rPr lang="en-US" dirty="0"/>
              <a:t>Hex8, i.e., eight-node hexahedron</a:t>
            </a:r>
          </a:p>
          <a:p>
            <a:pPr marL="285750" indent="-285750">
              <a:buFont typeface="Arial" panose="020B0604020202020204" pitchFamily="34" charset="0"/>
              <a:buChar char="•"/>
            </a:pPr>
            <a:r>
              <a:rPr lang="en-US" dirty="0"/>
              <a:t>8 nodes</a:t>
            </a:r>
          </a:p>
          <a:p>
            <a:pPr marL="285750" indent="-285750">
              <a:buFont typeface="Arial" panose="020B0604020202020204" pitchFamily="34" charset="0"/>
              <a:buChar char="•"/>
            </a:pPr>
            <a:r>
              <a:rPr lang="en-US" dirty="0"/>
              <a:t>6 faces</a:t>
            </a:r>
          </a:p>
          <a:p>
            <a:pPr marL="285750" indent="-285750">
              <a:buFont typeface="Arial" panose="020B0604020202020204" pitchFamily="34" charset="0"/>
              <a:buChar char="•"/>
            </a:pPr>
            <a:r>
              <a:rPr lang="en-US" dirty="0"/>
              <a:t>12 edges</a:t>
            </a:r>
          </a:p>
        </p:txBody>
      </p:sp>
    </p:spTree>
    <p:extLst>
      <p:ext uri="{BB962C8B-B14F-4D97-AF65-F5344CB8AC3E}">
        <p14:creationId xmlns:p14="http://schemas.microsoft.com/office/powerpoint/2010/main" val="15161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0B0F-0AB9-675F-D1E6-72F35EEA7942}"/>
              </a:ext>
            </a:extLst>
          </p:cNvPr>
          <p:cNvSpPr>
            <a:spLocks noGrp="1"/>
          </p:cNvSpPr>
          <p:nvPr>
            <p:ph type="title"/>
          </p:nvPr>
        </p:nvSpPr>
        <p:spPr/>
        <p:txBody>
          <a:bodyPr/>
          <a:lstStyle/>
          <a:p>
            <a:r>
              <a:rPr lang="en-US" dirty="0"/>
              <a:t>Examples of Various Topologies</a:t>
            </a:r>
          </a:p>
        </p:txBody>
      </p:sp>
      <p:sp>
        <p:nvSpPr>
          <p:cNvPr id="3" name="Slide Number Placeholder 2">
            <a:extLst>
              <a:ext uri="{FF2B5EF4-FFF2-40B4-BE49-F238E27FC236}">
                <a16:creationId xmlns:a16="http://schemas.microsoft.com/office/drawing/2014/main" id="{F7041E76-2E4A-DCEA-4878-C365B3F582BE}"/>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5" name="Picture 4">
            <a:extLst>
              <a:ext uri="{FF2B5EF4-FFF2-40B4-BE49-F238E27FC236}">
                <a16:creationId xmlns:a16="http://schemas.microsoft.com/office/drawing/2014/main" id="{BC5605B4-FC00-BB80-BE9A-75D283D5E769}"/>
              </a:ext>
            </a:extLst>
          </p:cNvPr>
          <p:cNvPicPr>
            <a:picLocks noChangeAspect="1"/>
          </p:cNvPicPr>
          <p:nvPr/>
        </p:nvPicPr>
        <p:blipFill rotWithShape="1">
          <a:blip r:embed="rId2">
            <a:extLst>
              <a:ext uri="{28A0092B-C50C-407E-A947-70E740481C1C}">
                <a14:useLocalDpi xmlns:a14="http://schemas.microsoft.com/office/drawing/2010/main" val="0"/>
              </a:ext>
            </a:extLst>
          </a:blip>
          <a:srcRect l="48078" t="2107" r="31026" b="63016"/>
          <a:stretch/>
        </p:blipFill>
        <p:spPr>
          <a:xfrm>
            <a:off x="1853582" y="1671112"/>
            <a:ext cx="1527859" cy="1442477"/>
          </a:xfrm>
          <a:prstGeom prst="rect">
            <a:avLst/>
          </a:prstGeom>
        </p:spPr>
      </p:pic>
      <p:pic>
        <p:nvPicPr>
          <p:cNvPr id="6" name="Picture 5">
            <a:extLst>
              <a:ext uri="{FF2B5EF4-FFF2-40B4-BE49-F238E27FC236}">
                <a16:creationId xmlns:a16="http://schemas.microsoft.com/office/drawing/2014/main" id="{6310FB4D-EC44-8935-3D56-26263D0E8F8C}"/>
              </a:ext>
            </a:extLst>
          </p:cNvPr>
          <p:cNvPicPr>
            <a:picLocks noChangeAspect="1"/>
          </p:cNvPicPr>
          <p:nvPr/>
        </p:nvPicPr>
        <p:blipFill rotWithShape="1">
          <a:blip r:embed="rId2">
            <a:extLst>
              <a:ext uri="{28A0092B-C50C-407E-A947-70E740481C1C}">
                <a14:useLocalDpi xmlns:a14="http://schemas.microsoft.com/office/drawing/2010/main" val="0"/>
              </a:ext>
            </a:extLst>
          </a:blip>
          <a:srcRect t="66049" r="80411"/>
          <a:stretch/>
        </p:blipFill>
        <p:spPr>
          <a:xfrm>
            <a:off x="8649190" y="1852874"/>
            <a:ext cx="1432347" cy="1404160"/>
          </a:xfrm>
          <a:prstGeom prst="rect">
            <a:avLst/>
          </a:prstGeom>
        </p:spPr>
      </p:pic>
      <p:pic>
        <p:nvPicPr>
          <p:cNvPr id="7" name="Picture 6">
            <a:extLst>
              <a:ext uri="{FF2B5EF4-FFF2-40B4-BE49-F238E27FC236}">
                <a16:creationId xmlns:a16="http://schemas.microsoft.com/office/drawing/2014/main" id="{0FD234F7-506B-890A-7C51-8E11F93A1C22}"/>
              </a:ext>
            </a:extLst>
          </p:cNvPr>
          <p:cNvPicPr>
            <a:picLocks noChangeAspect="1"/>
          </p:cNvPicPr>
          <p:nvPr/>
        </p:nvPicPr>
        <p:blipFill rotWithShape="1">
          <a:blip r:embed="rId2">
            <a:extLst>
              <a:ext uri="{28A0092B-C50C-407E-A947-70E740481C1C}">
                <a14:useLocalDpi xmlns:a14="http://schemas.microsoft.com/office/drawing/2010/main" val="0"/>
              </a:ext>
            </a:extLst>
          </a:blip>
          <a:srcRect l="47824" t="37467" r="32943" b="31468"/>
          <a:stretch/>
        </p:blipFill>
        <p:spPr>
          <a:xfrm>
            <a:off x="7242865" y="1852874"/>
            <a:ext cx="1406325" cy="1284789"/>
          </a:xfrm>
          <a:prstGeom prst="rect">
            <a:avLst/>
          </a:prstGeom>
        </p:spPr>
      </p:pic>
      <p:pic>
        <p:nvPicPr>
          <p:cNvPr id="8" name="Picture 7">
            <a:extLst>
              <a:ext uri="{FF2B5EF4-FFF2-40B4-BE49-F238E27FC236}">
                <a16:creationId xmlns:a16="http://schemas.microsoft.com/office/drawing/2014/main" id="{731CC222-DAFA-74A8-C476-BF67DD8AF4E4}"/>
              </a:ext>
            </a:extLst>
          </p:cNvPr>
          <p:cNvPicPr>
            <a:picLocks noChangeAspect="1"/>
          </p:cNvPicPr>
          <p:nvPr/>
        </p:nvPicPr>
        <p:blipFill rotWithShape="1">
          <a:blip r:embed="rId2">
            <a:extLst>
              <a:ext uri="{28A0092B-C50C-407E-A947-70E740481C1C}">
                <a14:useLocalDpi xmlns:a14="http://schemas.microsoft.com/office/drawing/2010/main" val="0"/>
              </a:ext>
            </a:extLst>
          </a:blip>
          <a:srcRect l="3965" r="79413" b="66280"/>
          <a:stretch/>
        </p:blipFill>
        <p:spPr>
          <a:xfrm>
            <a:off x="3833153" y="1671112"/>
            <a:ext cx="1215341" cy="1394590"/>
          </a:xfrm>
          <a:prstGeom prst="rect">
            <a:avLst/>
          </a:prstGeom>
        </p:spPr>
      </p:pic>
      <p:pic>
        <p:nvPicPr>
          <p:cNvPr id="9" name="Picture 8">
            <a:extLst>
              <a:ext uri="{FF2B5EF4-FFF2-40B4-BE49-F238E27FC236}">
                <a16:creationId xmlns:a16="http://schemas.microsoft.com/office/drawing/2014/main" id="{281769A4-5584-CB8D-2BBB-A91DE4EDDCCB}"/>
              </a:ext>
            </a:extLst>
          </p:cNvPr>
          <p:cNvPicPr>
            <a:picLocks noChangeAspect="1"/>
          </p:cNvPicPr>
          <p:nvPr/>
        </p:nvPicPr>
        <p:blipFill rotWithShape="1">
          <a:blip r:embed="rId2">
            <a:extLst>
              <a:ext uri="{28A0092B-C50C-407E-A947-70E740481C1C}">
                <a14:useLocalDpi xmlns:a14="http://schemas.microsoft.com/office/drawing/2010/main" val="0"/>
              </a:ext>
            </a:extLst>
          </a:blip>
          <a:srcRect t="34232" r="78247" b="35056"/>
          <a:stretch/>
        </p:blipFill>
        <p:spPr>
          <a:xfrm>
            <a:off x="5350402" y="1795501"/>
            <a:ext cx="1590555" cy="1270201"/>
          </a:xfrm>
          <a:prstGeom prst="rect">
            <a:avLst/>
          </a:prstGeom>
        </p:spPr>
      </p:pic>
      <p:pic>
        <p:nvPicPr>
          <p:cNvPr id="10" name="Picture 9">
            <a:extLst>
              <a:ext uri="{FF2B5EF4-FFF2-40B4-BE49-F238E27FC236}">
                <a16:creationId xmlns:a16="http://schemas.microsoft.com/office/drawing/2014/main" id="{319D2DAD-8BB1-A334-3131-4A4261D893E9}"/>
              </a:ext>
            </a:extLst>
          </p:cNvPr>
          <p:cNvPicPr>
            <a:picLocks noChangeAspect="1"/>
          </p:cNvPicPr>
          <p:nvPr/>
        </p:nvPicPr>
        <p:blipFill rotWithShape="1">
          <a:blip r:embed="rId3">
            <a:extLst>
              <a:ext uri="{28A0092B-C50C-407E-A947-70E740481C1C}">
                <a14:useLocalDpi xmlns:a14="http://schemas.microsoft.com/office/drawing/2010/main" val="0"/>
              </a:ext>
            </a:extLst>
          </a:blip>
          <a:srcRect l="54823" t="1031" b="54730"/>
          <a:stretch/>
        </p:blipFill>
        <p:spPr>
          <a:xfrm>
            <a:off x="3434189" y="3495056"/>
            <a:ext cx="2783053" cy="2055199"/>
          </a:xfrm>
          <a:prstGeom prst="rect">
            <a:avLst/>
          </a:prstGeom>
        </p:spPr>
      </p:pic>
      <p:pic>
        <p:nvPicPr>
          <p:cNvPr id="11" name="Picture 10">
            <a:extLst>
              <a:ext uri="{FF2B5EF4-FFF2-40B4-BE49-F238E27FC236}">
                <a16:creationId xmlns:a16="http://schemas.microsoft.com/office/drawing/2014/main" id="{8992A10A-E619-AD16-82C0-28B0DA400150}"/>
              </a:ext>
            </a:extLst>
          </p:cNvPr>
          <p:cNvPicPr>
            <a:picLocks noChangeAspect="1"/>
          </p:cNvPicPr>
          <p:nvPr/>
        </p:nvPicPr>
        <p:blipFill rotWithShape="1">
          <a:blip r:embed="rId3">
            <a:extLst>
              <a:ext uri="{28A0092B-C50C-407E-A947-70E740481C1C}">
                <a14:useLocalDpi xmlns:a14="http://schemas.microsoft.com/office/drawing/2010/main" val="0"/>
              </a:ext>
            </a:extLst>
          </a:blip>
          <a:srcRect l="2534" t="53511" r="52664" b="2278"/>
          <a:stretch/>
        </p:blipFill>
        <p:spPr>
          <a:xfrm>
            <a:off x="6686173" y="3495056"/>
            <a:ext cx="2519708" cy="1875100"/>
          </a:xfrm>
          <a:prstGeom prst="rect">
            <a:avLst/>
          </a:prstGeom>
        </p:spPr>
      </p:pic>
      <p:pic>
        <p:nvPicPr>
          <p:cNvPr id="12" name="Picture 11">
            <a:extLst>
              <a:ext uri="{FF2B5EF4-FFF2-40B4-BE49-F238E27FC236}">
                <a16:creationId xmlns:a16="http://schemas.microsoft.com/office/drawing/2014/main" id="{274107B8-83E5-6D8E-5C79-5BD31D40197E}"/>
              </a:ext>
            </a:extLst>
          </p:cNvPr>
          <p:cNvPicPr>
            <a:picLocks noChangeAspect="1"/>
          </p:cNvPicPr>
          <p:nvPr/>
        </p:nvPicPr>
        <p:blipFill rotWithShape="1">
          <a:blip r:embed="rId3">
            <a:extLst>
              <a:ext uri="{28A0092B-C50C-407E-A947-70E740481C1C}">
                <a14:useLocalDpi xmlns:a14="http://schemas.microsoft.com/office/drawing/2010/main" val="0"/>
              </a:ext>
            </a:extLst>
          </a:blip>
          <a:srcRect l="51662" t="52014" r="1373" b="1265"/>
          <a:stretch/>
        </p:blipFill>
        <p:spPr>
          <a:xfrm>
            <a:off x="1606235" y="3822137"/>
            <a:ext cx="1867533" cy="1401035"/>
          </a:xfrm>
          <a:prstGeom prst="rect">
            <a:avLst/>
          </a:prstGeom>
        </p:spPr>
      </p:pic>
      <p:sp>
        <p:nvSpPr>
          <p:cNvPr id="13" name="TextBox 12">
            <a:extLst>
              <a:ext uri="{FF2B5EF4-FFF2-40B4-BE49-F238E27FC236}">
                <a16:creationId xmlns:a16="http://schemas.microsoft.com/office/drawing/2014/main" id="{A1714302-C4F5-EEBB-D8FE-E57F58EDF1CB}"/>
              </a:ext>
            </a:extLst>
          </p:cNvPr>
          <p:cNvSpPr txBox="1"/>
          <p:nvPr/>
        </p:nvSpPr>
        <p:spPr>
          <a:xfrm>
            <a:off x="2328810" y="1280618"/>
            <a:ext cx="699230" cy="369332"/>
          </a:xfrm>
          <a:prstGeom prst="rect">
            <a:avLst/>
          </a:prstGeom>
          <a:noFill/>
        </p:spPr>
        <p:txBody>
          <a:bodyPr wrap="none" rtlCol="0">
            <a:spAutoFit/>
          </a:bodyPr>
          <a:lstStyle/>
          <a:p>
            <a:r>
              <a:rPr lang="en-US" dirty="0"/>
              <a:t>Hex8</a:t>
            </a:r>
          </a:p>
        </p:txBody>
      </p:sp>
      <p:sp>
        <p:nvSpPr>
          <p:cNvPr id="14" name="TextBox 13">
            <a:extLst>
              <a:ext uri="{FF2B5EF4-FFF2-40B4-BE49-F238E27FC236}">
                <a16:creationId xmlns:a16="http://schemas.microsoft.com/office/drawing/2014/main" id="{133ABD68-587F-A685-3AEB-1DBEC27667CE}"/>
              </a:ext>
            </a:extLst>
          </p:cNvPr>
          <p:cNvSpPr txBox="1"/>
          <p:nvPr/>
        </p:nvSpPr>
        <p:spPr>
          <a:xfrm>
            <a:off x="4091208" y="1293618"/>
            <a:ext cx="630557" cy="369332"/>
          </a:xfrm>
          <a:prstGeom prst="rect">
            <a:avLst/>
          </a:prstGeom>
          <a:noFill/>
        </p:spPr>
        <p:txBody>
          <a:bodyPr wrap="none" rtlCol="0">
            <a:spAutoFit/>
          </a:bodyPr>
          <a:lstStyle/>
          <a:p>
            <a:r>
              <a:rPr lang="en-US" dirty="0"/>
              <a:t>Tet4</a:t>
            </a:r>
          </a:p>
        </p:txBody>
      </p:sp>
      <p:sp>
        <p:nvSpPr>
          <p:cNvPr id="15" name="TextBox 14">
            <a:extLst>
              <a:ext uri="{FF2B5EF4-FFF2-40B4-BE49-F238E27FC236}">
                <a16:creationId xmlns:a16="http://schemas.microsoft.com/office/drawing/2014/main" id="{C38689C9-8552-E849-73FA-2EA87DFCD57C}"/>
              </a:ext>
            </a:extLst>
          </p:cNvPr>
          <p:cNvSpPr txBox="1"/>
          <p:nvPr/>
        </p:nvSpPr>
        <p:spPr>
          <a:xfrm>
            <a:off x="5771863" y="1307158"/>
            <a:ext cx="1146468" cy="369332"/>
          </a:xfrm>
          <a:prstGeom prst="rect">
            <a:avLst/>
          </a:prstGeom>
          <a:noFill/>
        </p:spPr>
        <p:txBody>
          <a:bodyPr wrap="none" rtlCol="0">
            <a:spAutoFit/>
          </a:bodyPr>
          <a:lstStyle/>
          <a:p>
            <a:r>
              <a:rPr lang="en-US" dirty="0"/>
              <a:t>Pyramid5</a:t>
            </a:r>
          </a:p>
        </p:txBody>
      </p:sp>
      <p:sp>
        <p:nvSpPr>
          <p:cNvPr id="16" name="TextBox 15">
            <a:extLst>
              <a:ext uri="{FF2B5EF4-FFF2-40B4-BE49-F238E27FC236}">
                <a16:creationId xmlns:a16="http://schemas.microsoft.com/office/drawing/2014/main" id="{B5454638-0255-BD69-6F19-388502982E76}"/>
              </a:ext>
            </a:extLst>
          </p:cNvPr>
          <p:cNvSpPr txBox="1"/>
          <p:nvPr/>
        </p:nvSpPr>
        <p:spPr>
          <a:xfrm>
            <a:off x="7469899" y="1270468"/>
            <a:ext cx="990207" cy="369332"/>
          </a:xfrm>
          <a:prstGeom prst="rect">
            <a:avLst/>
          </a:prstGeom>
          <a:noFill/>
        </p:spPr>
        <p:txBody>
          <a:bodyPr wrap="none" rtlCol="0">
            <a:spAutoFit/>
          </a:bodyPr>
          <a:lstStyle/>
          <a:p>
            <a:r>
              <a:rPr lang="en-US" dirty="0"/>
              <a:t>Wedge6</a:t>
            </a:r>
          </a:p>
        </p:txBody>
      </p:sp>
      <p:sp>
        <p:nvSpPr>
          <p:cNvPr id="17" name="TextBox 16">
            <a:extLst>
              <a:ext uri="{FF2B5EF4-FFF2-40B4-BE49-F238E27FC236}">
                <a16:creationId xmlns:a16="http://schemas.microsoft.com/office/drawing/2014/main" id="{773C6A6D-5F63-590E-7DD4-A1B73A37CEC0}"/>
              </a:ext>
            </a:extLst>
          </p:cNvPr>
          <p:cNvSpPr txBox="1"/>
          <p:nvPr/>
        </p:nvSpPr>
        <p:spPr>
          <a:xfrm>
            <a:off x="8947638" y="1282043"/>
            <a:ext cx="1111202" cy="369332"/>
          </a:xfrm>
          <a:prstGeom prst="rect">
            <a:avLst/>
          </a:prstGeom>
          <a:noFill/>
        </p:spPr>
        <p:txBody>
          <a:bodyPr wrap="none" rtlCol="0">
            <a:spAutoFit/>
          </a:bodyPr>
          <a:lstStyle/>
          <a:p>
            <a:r>
              <a:rPr lang="en-US" dirty="0"/>
              <a:t>Arbitrary</a:t>
            </a:r>
          </a:p>
        </p:txBody>
      </p:sp>
      <p:sp>
        <p:nvSpPr>
          <p:cNvPr id="18" name="TextBox 17">
            <a:extLst>
              <a:ext uri="{FF2B5EF4-FFF2-40B4-BE49-F238E27FC236}">
                <a16:creationId xmlns:a16="http://schemas.microsoft.com/office/drawing/2014/main" id="{C6A407E6-A610-6E0A-5B5D-BEE612151376}"/>
              </a:ext>
            </a:extLst>
          </p:cNvPr>
          <p:cNvSpPr txBox="1"/>
          <p:nvPr/>
        </p:nvSpPr>
        <p:spPr>
          <a:xfrm>
            <a:off x="2540001" y="5951882"/>
            <a:ext cx="7628820" cy="369332"/>
          </a:xfrm>
          <a:prstGeom prst="rect">
            <a:avLst/>
          </a:prstGeom>
          <a:noFill/>
        </p:spPr>
        <p:txBody>
          <a:bodyPr wrap="none" rtlCol="0">
            <a:spAutoFit/>
          </a:bodyPr>
          <a:lstStyle/>
          <a:p>
            <a:r>
              <a:rPr lang="en-US" dirty="0"/>
              <a:t>Higher-order promoted elements (Hex27, Tet10, Wedge16, Hex64, etc.)</a:t>
            </a:r>
          </a:p>
        </p:txBody>
      </p:sp>
    </p:spTree>
    <p:extLst>
      <p:ext uri="{BB962C8B-B14F-4D97-AF65-F5344CB8AC3E}">
        <p14:creationId xmlns:p14="http://schemas.microsoft.com/office/powerpoint/2010/main" val="177892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62A6-059B-D962-1B18-ABE563250768}"/>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1DD49DA3-3BCA-A71E-C161-463E353E471A}"/>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CBDD17CF-C9CF-804C-8B46-18F84533B56F}"/>
              </a:ext>
            </a:extLst>
          </p:cNvPr>
          <p:cNvSpPr>
            <a:spLocks noGrp="1"/>
          </p:cNvSpPr>
          <p:nvPr>
            <p:ph sz="quarter" idx="11"/>
          </p:nvPr>
        </p:nvSpPr>
        <p:spPr>
          <a:xfrm>
            <a:off x="647700" y="1409700"/>
            <a:ext cx="10681939" cy="4610100"/>
          </a:xfrm>
        </p:spPr>
        <p:txBody>
          <a:bodyPr/>
          <a:lstStyle/>
          <a:p>
            <a:pPr>
              <a:buFont typeface="Arial" charset="0"/>
              <a:buChar char="•"/>
            </a:pPr>
            <a:r>
              <a:rPr lang="en-US" dirty="0"/>
              <a:t> Elements of size 4 (Quad4) or 3 (Tri3) have been introduced</a:t>
            </a:r>
          </a:p>
          <a:p>
            <a:pPr>
              <a:buFont typeface="Arial" charset="0"/>
              <a:buChar char="•"/>
            </a:pPr>
            <a:r>
              <a:rPr lang="en-US" dirty="0"/>
              <a:t> Exterior domain is faceted</a:t>
            </a:r>
          </a:p>
          <a:p>
            <a:pPr>
              <a:buFont typeface="Arial" charset="0"/>
              <a:buChar char="•"/>
            </a:pPr>
            <a:r>
              <a:rPr lang="en-US" dirty="0"/>
              <a:t> Non-conformal interface between the Tri3 and Quad4 block</a:t>
            </a:r>
          </a:p>
          <a:p>
            <a:pPr>
              <a:buFont typeface="Arial" charset="0"/>
              <a:buChar char="•"/>
            </a:pPr>
            <a:r>
              <a:rPr lang="en-US" dirty="0"/>
              <a:t> Two types of connectivity have been presented: </a:t>
            </a:r>
            <a:r>
              <a:rPr lang="en-US" dirty="0" err="1"/>
              <a:t>node:element</a:t>
            </a:r>
            <a:r>
              <a:rPr lang="en-US" dirty="0"/>
              <a:t> and </a:t>
            </a:r>
            <a:r>
              <a:rPr lang="en-US" dirty="0" err="1"/>
              <a:t>element:face:element</a:t>
            </a:r>
            <a:endParaRPr lang="en-US" dirty="0"/>
          </a:p>
          <a:p>
            <a:pPr>
              <a:buFont typeface="Arial" charset="0"/>
              <a:buChar char="•"/>
            </a:pPr>
            <a:r>
              <a:rPr lang="en-US" dirty="0"/>
              <a:t> Two types of integration: </a:t>
            </a:r>
            <a:r>
              <a:rPr lang="en-US" dirty="0">
                <a:latin typeface="Symbol" pitchFamily="2" charset="2"/>
              </a:rPr>
              <a:t>W</a:t>
            </a:r>
            <a:r>
              <a:rPr lang="en-US" baseline="30000" dirty="0"/>
              <a:t>e</a:t>
            </a:r>
            <a:r>
              <a:rPr lang="en-US" dirty="0"/>
              <a:t> vs </a:t>
            </a:r>
            <a:r>
              <a:rPr lang="en-US" dirty="0" err="1">
                <a:latin typeface="Symbol" pitchFamily="2" charset="2"/>
              </a:rPr>
              <a:t>W</a:t>
            </a:r>
            <a:r>
              <a:rPr lang="en-US" baseline="30000" dirty="0" err="1"/>
              <a:t>cv</a:t>
            </a:r>
            <a:endParaRPr lang="en-US" baseline="30000" dirty="0"/>
          </a:p>
          <a:p>
            <a:endParaRPr lang="en-US" dirty="0"/>
          </a:p>
        </p:txBody>
      </p:sp>
      <p:sp>
        <p:nvSpPr>
          <p:cNvPr id="5" name="Heart 4">
            <a:extLst>
              <a:ext uri="{FF2B5EF4-FFF2-40B4-BE49-F238E27FC236}">
                <a16:creationId xmlns:a16="http://schemas.microsoft.com/office/drawing/2014/main" id="{29C313D8-4871-8504-F563-63FE3DE30C7A}"/>
              </a:ext>
            </a:extLst>
          </p:cNvPr>
          <p:cNvSpPr/>
          <p:nvPr/>
        </p:nvSpPr>
        <p:spPr>
          <a:xfrm>
            <a:off x="290395" y="3596577"/>
            <a:ext cx="3170897" cy="2871619"/>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E4C9CE-A660-30A5-A9C1-E01D08891B9D}"/>
              </a:ext>
            </a:extLst>
          </p:cNvPr>
          <p:cNvPicPr>
            <a:picLocks noChangeAspect="1"/>
          </p:cNvPicPr>
          <p:nvPr/>
        </p:nvPicPr>
        <p:blipFill>
          <a:blip r:embed="rId2"/>
          <a:stretch>
            <a:fillRect/>
          </a:stretch>
        </p:blipFill>
        <p:spPr>
          <a:xfrm>
            <a:off x="5059904" y="3422700"/>
            <a:ext cx="5723330" cy="3219373"/>
          </a:xfrm>
          <a:prstGeom prst="rect">
            <a:avLst/>
          </a:prstGeom>
        </p:spPr>
      </p:pic>
    </p:spTree>
    <p:extLst>
      <p:ext uri="{BB962C8B-B14F-4D97-AF65-F5344CB8AC3E}">
        <p14:creationId xmlns:p14="http://schemas.microsoft.com/office/powerpoint/2010/main" val="1927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ACC9-CE6F-BC05-8AAB-B9FEE3418A4B}"/>
              </a:ext>
            </a:extLst>
          </p:cNvPr>
          <p:cNvSpPr>
            <a:spLocks noGrp="1"/>
          </p:cNvSpPr>
          <p:nvPr>
            <p:ph type="title"/>
          </p:nvPr>
        </p:nvSpPr>
        <p:spPr/>
        <p:txBody>
          <a:bodyPr/>
          <a:lstStyle/>
          <a:p>
            <a:r>
              <a:rPr lang="en-US" dirty="0"/>
              <a:t>Data Structure Ramifications: A bit more complex…</a:t>
            </a:r>
          </a:p>
        </p:txBody>
      </p:sp>
      <p:sp>
        <p:nvSpPr>
          <p:cNvPr id="3" name="Slide Number Placeholder 2">
            <a:extLst>
              <a:ext uri="{FF2B5EF4-FFF2-40B4-BE49-F238E27FC236}">
                <a16:creationId xmlns:a16="http://schemas.microsoft.com/office/drawing/2014/main" id="{8FC7837F-1CAA-EE4E-CC1E-26ABB4FE51EB}"/>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6BC860BB-F185-326E-BE09-58E1193DE0B3}"/>
              </a:ext>
            </a:extLst>
          </p:cNvPr>
          <p:cNvSpPr>
            <a:spLocks noGrp="1"/>
          </p:cNvSpPr>
          <p:nvPr>
            <p:ph sz="quarter" idx="11"/>
          </p:nvPr>
        </p:nvSpPr>
        <p:spPr>
          <a:xfrm>
            <a:off x="469281" y="4119444"/>
            <a:ext cx="5005968" cy="2705099"/>
          </a:xfrm>
        </p:spPr>
        <p:txBody>
          <a:bodyPr/>
          <a:lstStyle/>
          <a:p>
            <a:pPr marL="342900" indent="-342900">
              <a:buFont typeface="Arial" panose="020B0604020202020204" pitchFamily="34" charset="0"/>
              <a:buChar char="•"/>
            </a:pPr>
            <a:r>
              <a:rPr lang="en-US" dirty="0"/>
              <a:t>Element and associated data structures are indexed directly via </a:t>
            </a:r>
            <a:r>
              <a:rPr lang="en-US" b="1" dirty="0" err="1"/>
              <a:t>i</a:t>
            </a:r>
            <a:r>
              <a:rPr lang="en-US" b="1" baseline="30000" dirty="0" err="1"/>
              <a:t>th</a:t>
            </a:r>
            <a:r>
              <a:rPr lang="en-US" dirty="0"/>
              <a:t> and </a:t>
            </a:r>
            <a:r>
              <a:rPr lang="en-US" b="1" dirty="0" err="1"/>
              <a:t>j</a:t>
            </a:r>
            <a:r>
              <a:rPr lang="en-US" b="1" baseline="30000" dirty="0" err="1"/>
              <a:t>th</a:t>
            </a:r>
            <a:r>
              <a:rPr lang="en-US" dirty="0"/>
              <a:t> location, e.g., </a:t>
            </a:r>
            <a:r>
              <a:rPr lang="en-US" b="1" dirty="0"/>
              <a:t>temperature</a:t>
            </a:r>
            <a:r>
              <a:rPr lang="en-US" dirty="0"/>
              <a:t> (</a:t>
            </a:r>
            <a:r>
              <a:rPr lang="en-US" dirty="0" err="1"/>
              <a:t>i,j</a:t>
            </a:r>
            <a:r>
              <a:rPr lang="en-US" dirty="0"/>
              <a:t>), over the range</a:t>
            </a:r>
            <a:r>
              <a:rPr lang="en-US" b="1" dirty="0"/>
              <a:t>: temperature</a:t>
            </a:r>
            <a:r>
              <a:rPr lang="en-US" dirty="0"/>
              <a:t>(0:nX-1,0:nY-1)</a:t>
            </a:r>
          </a:p>
          <a:p>
            <a:pPr marL="342900" indent="-342900">
              <a:buFont typeface="Arial" panose="020B0604020202020204" pitchFamily="34" charset="0"/>
              <a:buChar char="•"/>
            </a:pPr>
            <a:r>
              <a:rPr lang="en-US" dirty="0"/>
              <a:t>Neighbors are directly indexed, </a:t>
            </a:r>
            <a:r>
              <a:rPr lang="en-US" dirty="0" err="1"/>
              <a:t>e.g</a:t>
            </a:r>
            <a:r>
              <a:rPr lang="en-US" dirty="0"/>
              <a:t>,, “north” neighbor of (</a:t>
            </a:r>
            <a:r>
              <a:rPr lang="en-US" dirty="0" err="1"/>
              <a:t>i,j</a:t>
            </a:r>
            <a:r>
              <a:rPr lang="en-US" dirty="0"/>
              <a:t>) is (i,j+1)</a:t>
            </a:r>
          </a:p>
          <a:p>
            <a:pPr marL="342900" indent="-342900">
              <a:buFont typeface="Arial" panose="020B0604020202020204" pitchFamily="34" charset="0"/>
              <a:buChar char="•"/>
            </a:pPr>
            <a:endParaRPr lang="en-US" dirty="0"/>
          </a:p>
          <a:p>
            <a:endParaRPr lang="en-US" dirty="0"/>
          </a:p>
          <a:p>
            <a:endParaRPr lang="en-US" dirty="0"/>
          </a:p>
        </p:txBody>
      </p:sp>
      <p:sp>
        <p:nvSpPr>
          <p:cNvPr id="161" name="Content Placeholder 3">
            <a:extLst>
              <a:ext uri="{FF2B5EF4-FFF2-40B4-BE49-F238E27FC236}">
                <a16:creationId xmlns:a16="http://schemas.microsoft.com/office/drawing/2014/main" id="{9F98F95C-2F96-4186-FF7A-B19A5F633613}"/>
              </a:ext>
            </a:extLst>
          </p:cNvPr>
          <p:cNvSpPr txBox="1">
            <a:spLocks/>
          </p:cNvSpPr>
          <p:nvPr/>
        </p:nvSpPr>
        <p:spPr>
          <a:xfrm>
            <a:off x="5720582" y="4098070"/>
            <a:ext cx="6032806" cy="2705099"/>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Element and associated data structures are indexed indirectly via a data structure, e.g., </a:t>
            </a:r>
            <a:r>
              <a:rPr lang="en-US" b="1" dirty="0"/>
              <a:t>temperature(k)</a:t>
            </a:r>
            <a:r>
              <a:rPr lang="en-US" dirty="0"/>
              <a:t>, over the range: </a:t>
            </a:r>
            <a:r>
              <a:rPr lang="en-US" b="1" dirty="0"/>
              <a:t>temperature(0:nElem-1)</a:t>
            </a:r>
          </a:p>
          <a:p>
            <a:pPr marL="342900" indent="-342900">
              <a:buFont typeface="Arial" panose="020B0604020202020204" pitchFamily="34" charset="0"/>
              <a:buChar char="•"/>
            </a:pPr>
            <a:r>
              <a:rPr lang="en-US" dirty="0"/>
              <a:t>Nodes of element(k) are obtained via connectivity relationship mappings</a:t>
            </a:r>
          </a:p>
          <a:p>
            <a:pPr marL="726948" lvl="1" indent="-342900">
              <a:buFont typeface="Arial" panose="020B0604020202020204" pitchFamily="34" charset="0"/>
              <a:buChar char="•"/>
            </a:pPr>
            <a:r>
              <a:rPr lang="en-US" dirty="0">
                <a:latin typeface="+mj-lt"/>
              </a:rPr>
              <a:t>std::vector&lt;</a:t>
            </a:r>
            <a:r>
              <a:rPr lang="en-US" dirty="0" err="1">
                <a:latin typeface="+mj-lt"/>
              </a:rPr>
              <a:t>mesh_type</a:t>
            </a:r>
            <a:r>
              <a:rPr lang="en-US" dirty="0">
                <a:latin typeface="+mj-lt"/>
              </a:rPr>
              <a:t>&gt; nodes = </a:t>
            </a:r>
            <a:r>
              <a:rPr lang="en-US" dirty="0" err="1">
                <a:latin typeface="+mj-lt"/>
              </a:rPr>
              <a:t>elem_nodes</a:t>
            </a:r>
            <a:r>
              <a:rPr lang="en-US" dirty="0">
                <a:latin typeface="+mj-lt"/>
              </a:rPr>
              <a:t> (k)</a:t>
            </a:r>
            <a:endParaRPr lang="en-US" dirty="0"/>
          </a:p>
          <a:p>
            <a:pPr marL="342900" indent="-342900">
              <a:buFont typeface="Arial" panose="020B0604020202020204" pitchFamily="34" charset="0"/>
              <a:buChar char="•"/>
            </a:pPr>
            <a:r>
              <a:rPr lang="en-US" dirty="0"/>
              <a:t>Nodal fields, for element k via:</a:t>
            </a:r>
          </a:p>
          <a:p>
            <a:pPr marL="726948" lvl="1" indent="-342900">
              <a:buFont typeface="Arial" panose="020B0604020202020204" pitchFamily="34" charset="0"/>
              <a:buChar char="•"/>
            </a:pPr>
            <a:r>
              <a:rPr lang="en-US" dirty="0">
                <a:latin typeface="+mj-lt"/>
              </a:rPr>
              <a:t>pressure = </a:t>
            </a:r>
            <a:r>
              <a:rPr lang="en-US" dirty="0" err="1">
                <a:latin typeface="+mj-lt"/>
              </a:rPr>
              <a:t>field_data</a:t>
            </a:r>
            <a:r>
              <a:rPr lang="en-US" dirty="0">
                <a:latin typeface="+mj-lt"/>
              </a:rPr>
              <a:t>(nodes[0,..,numElem)</a:t>
            </a:r>
          </a:p>
          <a:p>
            <a:endParaRPr lang="en-US" dirty="0"/>
          </a:p>
          <a:p>
            <a:endParaRPr lang="en-US" dirty="0"/>
          </a:p>
        </p:txBody>
      </p:sp>
      <p:pic>
        <p:nvPicPr>
          <p:cNvPr id="163" name="Picture 162">
            <a:extLst>
              <a:ext uri="{FF2B5EF4-FFF2-40B4-BE49-F238E27FC236}">
                <a16:creationId xmlns:a16="http://schemas.microsoft.com/office/drawing/2014/main" id="{F9101189-B293-7AA7-61B5-F23C0F022E2B}"/>
              </a:ext>
            </a:extLst>
          </p:cNvPr>
          <p:cNvPicPr>
            <a:picLocks noChangeAspect="1"/>
          </p:cNvPicPr>
          <p:nvPr/>
        </p:nvPicPr>
        <p:blipFill>
          <a:blip r:embed="rId2"/>
          <a:stretch>
            <a:fillRect/>
          </a:stretch>
        </p:blipFill>
        <p:spPr>
          <a:xfrm>
            <a:off x="6462161" y="1082541"/>
            <a:ext cx="4474509" cy="2516912"/>
          </a:xfrm>
          <a:prstGeom prst="rect">
            <a:avLst/>
          </a:prstGeom>
        </p:spPr>
      </p:pic>
      <p:grpSp>
        <p:nvGrpSpPr>
          <p:cNvPr id="164" name="Group 163">
            <a:extLst>
              <a:ext uri="{FF2B5EF4-FFF2-40B4-BE49-F238E27FC236}">
                <a16:creationId xmlns:a16="http://schemas.microsoft.com/office/drawing/2014/main" id="{67A5E82A-BF88-0FE8-5EDC-03106E4A6183}"/>
              </a:ext>
            </a:extLst>
          </p:cNvPr>
          <p:cNvGrpSpPr/>
          <p:nvPr/>
        </p:nvGrpSpPr>
        <p:grpSpPr>
          <a:xfrm>
            <a:off x="1173543" y="1583206"/>
            <a:ext cx="2604717" cy="2188024"/>
            <a:chOff x="2766423" y="1387922"/>
            <a:chExt cx="3632928" cy="3184735"/>
          </a:xfrm>
        </p:grpSpPr>
        <p:cxnSp>
          <p:nvCxnSpPr>
            <p:cNvPr id="165" name="Straight Connector 164">
              <a:extLst>
                <a:ext uri="{FF2B5EF4-FFF2-40B4-BE49-F238E27FC236}">
                  <a16:creationId xmlns:a16="http://schemas.microsoft.com/office/drawing/2014/main" id="{BF465CA1-E905-A118-DFD0-7D63A6E16714}"/>
                </a:ext>
              </a:extLst>
            </p:cNvPr>
            <p:cNvCxnSpPr>
              <a:cxnSpLocks/>
              <a:endCxn id="311" idx="6"/>
            </p:cNvCxnSpPr>
            <p:nvPr/>
          </p:nvCxnSpPr>
          <p:spPr>
            <a:xfrm flipV="1">
              <a:off x="4376392"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23D135-EDA5-974E-65C4-2C585CD2C333}"/>
                </a:ext>
              </a:extLst>
            </p:cNvPr>
            <p:cNvCxnSpPr>
              <a:cxnSpLocks/>
            </p:cNvCxnSpPr>
            <p:nvPr/>
          </p:nvCxnSpPr>
          <p:spPr>
            <a:xfrm flipV="1">
              <a:off x="3679709"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77D3E49-7DE9-412B-FE87-95E282CC298D}"/>
                </a:ext>
              </a:extLst>
            </p:cNvPr>
            <p:cNvCxnSpPr>
              <a:cxnSpLocks/>
            </p:cNvCxnSpPr>
            <p:nvPr/>
          </p:nvCxnSpPr>
          <p:spPr>
            <a:xfrm flipV="1">
              <a:off x="3472879"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9EF7B9-B75B-3BEB-B7E1-C34AF4057D6D}"/>
                </a:ext>
              </a:extLst>
            </p:cNvPr>
            <p:cNvCxnSpPr>
              <a:cxnSpLocks/>
            </p:cNvCxnSpPr>
            <p:nvPr/>
          </p:nvCxnSpPr>
          <p:spPr>
            <a:xfrm flipV="1">
              <a:off x="3048643"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16820CE-E0DE-D452-E8DD-E0BDFF30A7C6}"/>
                </a:ext>
              </a:extLst>
            </p:cNvPr>
            <p:cNvCxnSpPr>
              <a:cxnSpLocks/>
            </p:cNvCxnSpPr>
            <p:nvPr/>
          </p:nvCxnSpPr>
          <p:spPr>
            <a:xfrm flipV="1">
              <a:off x="2809157"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A408636-8A71-5917-F0E7-A83C495BA828}"/>
                </a:ext>
              </a:extLst>
            </p:cNvPr>
            <p:cNvCxnSpPr>
              <a:cxnSpLocks/>
            </p:cNvCxnSpPr>
            <p:nvPr/>
          </p:nvCxnSpPr>
          <p:spPr>
            <a:xfrm flipV="1">
              <a:off x="2798267"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F572B6F-B307-FD18-2CD1-2C6B0D6F2C57}"/>
                </a:ext>
              </a:extLst>
            </p:cNvPr>
            <p:cNvCxnSpPr>
              <a:cxnSpLocks/>
            </p:cNvCxnSpPr>
            <p:nvPr/>
          </p:nvCxnSpPr>
          <p:spPr>
            <a:xfrm flipV="1">
              <a:off x="2798263"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1A019B-B82C-E61B-8915-B2B3B45A326F}"/>
                </a:ext>
              </a:extLst>
            </p:cNvPr>
            <p:cNvCxnSpPr>
              <a:cxnSpLocks/>
            </p:cNvCxnSpPr>
            <p:nvPr/>
          </p:nvCxnSpPr>
          <p:spPr>
            <a:xfrm flipV="1">
              <a:off x="2809145"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AA5E62-A639-EFFD-67B8-4FCDEF0EED52}"/>
                </a:ext>
              </a:extLst>
            </p:cNvPr>
            <p:cNvCxnSpPr>
              <a:cxnSpLocks/>
              <a:endCxn id="197" idx="6"/>
            </p:cNvCxnSpPr>
            <p:nvPr/>
          </p:nvCxnSpPr>
          <p:spPr>
            <a:xfrm>
              <a:off x="3300548"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EB27EB2-10DE-6E68-0E0B-74879D31D40D}"/>
                </a:ext>
              </a:extLst>
            </p:cNvPr>
            <p:cNvCxnSpPr>
              <a:cxnSpLocks/>
            </p:cNvCxnSpPr>
            <p:nvPr/>
          </p:nvCxnSpPr>
          <p:spPr>
            <a:xfrm>
              <a:off x="4813661"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74A9EF2-E985-9393-6DA5-4E9A3D62A16E}"/>
                </a:ext>
              </a:extLst>
            </p:cNvPr>
            <p:cNvCxnSpPr>
              <a:cxnSpLocks/>
              <a:endCxn id="255" idx="4"/>
            </p:cNvCxnSpPr>
            <p:nvPr/>
          </p:nvCxnSpPr>
          <p:spPr>
            <a:xfrm flipH="1">
              <a:off x="2812143"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C326B6-CDF9-E3F1-4964-00C4EE3639C0}"/>
                </a:ext>
              </a:extLst>
            </p:cNvPr>
            <p:cNvCxnSpPr>
              <a:cxnSpLocks/>
              <a:endCxn id="272" idx="4"/>
            </p:cNvCxnSpPr>
            <p:nvPr/>
          </p:nvCxnSpPr>
          <p:spPr>
            <a:xfrm>
              <a:off x="3033486"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B83D39-B94F-703F-2F0E-218ED97C61C6}"/>
                </a:ext>
              </a:extLst>
            </p:cNvPr>
            <p:cNvCxnSpPr>
              <a:cxnSpLocks/>
            </p:cNvCxnSpPr>
            <p:nvPr/>
          </p:nvCxnSpPr>
          <p:spPr>
            <a:xfrm flipH="1">
              <a:off x="3244272"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09C5368-FF77-96BB-8B9A-6C0F08FE621F}"/>
                </a:ext>
              </a:extLst>
            </p:cNvPr>
            <p:cNvCxnSpPr>
              <a:cxnSpLocks/>
            </p:cNvCxnSpPr>
            <p:nvPr/>
          </p:nvCxnSpPr>
          <p:spPr>
            <a:xfrm flipH="1">
              <a:off x="3465615"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52392B3-4013-A196-1D67-2246F5EE952C}"/>
                </a:ext>
              </a:extLst>
            </p:cNvPr>
            <p:cNvCxnSpPr>
              <a:cxnSpLocks/>
              <a:endCxn id="300" idx="4"/>
            </p:cNvCxnSpPr>
            <p:nvPr/>
          </p:nvCxnSpPr>
          <p:spPr>
            <a:xfrm flipH="1">
              <a:off x="3697515"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9019522-D601-9A50-63DF-E54923DAF032}"/>
                </a:ext>
              </a:extLst>
            </p:cNvPr>
            <p:cNvCxnSpPr>
              <a:cxnSpLocks/>
            </p:cNvCxnSpPr>
            <p:nvPr/>
          </p:nvCxnSpPr>
          <p:spPr>
            <a:xfrm flipH="1">
              <a:off x="3915231"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0CB65BD-7436-8696-158D-26EBC281F83C}"/>
                </a:ext>
              </a:extLst>
            </p:cNvPr>
            <p:cNvCxnSpPr>
              <a:cxnSpLocks/>
              <a:endCxn id="302" idx="3"/>
            </p:cNvCxnSpPr>
            <p:nvPr/>
          </p:nvCxnSpPr>
          <p:spPr>
            <a:xfrm flipH="1">
              <a:off x="4107872"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1118D83-9B4F-4A93-BB44-980894A28346}"/>
                </a:ext>
              </a:extLst>
            </p:cNvPr>
            <p:cNvCxnSpPr>
              <a:cxnSpLocks/>
            </p:cNvCxnSpPr>
            <p:nvPr/>
          </p:nvCxnSpPr>
          <p:spPr>
            <a:xfrm flipH="1">
              <a:off x="4361873"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6DCA374-B321-A777-FDD8-8A5BD8303852}"/>
                </a:ext>
              </a:extLst>
            </p:cNvPr>
            <p:cNvCxnSpPr>
              <a:cxnSpLocks/>
            </p:cNvCxnSpPr>
            <p:nvPr/>
          </p:nvCxnSpPr>
          <p:spPr>
            <a:xfrm flipH="1">
              <a:off x="4579586"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4671410-CB74-7E2A-8DB8-165F7CBFCEB4}"/>
                </a:ext>
              </a:extLst>
            </p:cNvPr>
            <p:cNvCxnSpPr>
              <a:cxnSpLocks/>
              <a:endCxn id="311" idx="4"/>
            </p:cNvCxnSpPr>
            <p:nvPr/>
          </p:nvCxnSpPr>
          <p:spPr>
            <a:xfrm>
              <a:off x="4797302"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1807132-2981-CE20-FBA2-2FA1BEE2A607}"/>
                </a:ext>
              </a:extLst>
            </p:cNvPr>
            <p:cNvCxnSpPr>
              <a:cxnSpLocks/>
            </p:cNvCxnSpPr>
            <p:nvPr/>
          </p:nvCxnSpPr>
          <p:spPr>
            <a:xfrm>
              <a:off x="5025904"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5B23908-1523-87DF-0DC2-D58DCBFA7582}"/>
                </a:ext>
              </a:extLst>
            </p:cNvPr>
            <p:cNvCxnSpPr>
              <a:cxnSpLocks/>
            </p:cNvCxnSpPr>
            <p:nvPr/>
          </p:nvCxnSpPr>
          <p:spPr>
            <a:xfrm>
              <a:off x="5243620"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95BA4EC-C7FD-F219-144A-3203F864F19F}"/>
                </a:ext>
              </a:extLst>
            </p:cNvPr>
            <p:cNvCxnSpPr>
              <a:cxnSpLocks/>
            </p:cNvCxnSpPr>
            <p:nvPr/>
          </p:nvCxnSpPr>
          <p:spPr>
            <a:xfrm>
              <a:off x="5461333"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1AF1B9B-8D7E-2317-E3B2-1FE7E7E472F3}"/>
                </a:ext>
              </a:extLst>
            </p:cNvPr>
            <p:cNvCxnSpPr>
              <a:cxnSpLocks/>
            </p:cNvCxnSpPr>
            <p:nvPr/>
          </p:nvCxnSpPr>
          <p:spPr>
            <a:xfrm>
              <a:off x="5689932"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053CD01-2B69-2362-62E5-7A054143B533}"/>
                </a:ext>
              </a:extLst>
            </p:cNvPr>
            <p:cNvCxnSpPr>
              <a:cxnSpLocks/>
            </p:cNvCxnSpPr>
            <p:nvPr/>
          </p:nvCxnSpPr>
          <p:spPr>
            <a:xfrm>
              <a:off x="5918534"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020F0CD-3DFB-99B6-BEBC-49026CB3965C}"/>
                </a:ext>
              </a:extLst>
            </p:cNvPr>
            <p:cNvCxnSpPr>
              <a:cxnSpLocks/>
            </p:cNvCxnSpPr>
            <p:nvPr/>
          </p:nvCxnSpPr>
          <p:spPr>
            <a:xfrm>
              <a:off x="6132288"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ED99284-2274-94AE-C4B4-FCB7F8DEFCD7}"/>
                </a:ext>
              </a:extLst>
            </p:cNvPr>
            <p:cNvCxnSpPr>
              <a:cxnSpLocks/>
              <a:endCxn id="287" idx="4"/>
            </p:cNvCxnSpPr>
            <p:nvPr/>
          </p:nvCxnSpPr>
          <p:spPr>
            <a:xfrm flipH="1">
              <a:off x="6353631"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9897150D-D09F-2927-1490-323AF0091A62}"/>
                </a:ext>
              </a:extLst>
            </p:cNvPr>
            <p:cNvSpPr/>
            <p:nvPr/>
          </p:nvSpPr>
          <p:spPr>
            <a:xfrm>
              <a:off x="32091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F4A65A6-9DA8-C987-72E8-1E7FDFA28459}"/>
                </a:ext>
              </a:extLst>
            </p:cNvPr>
            <p:cNvSpPr/>
            <p:nvPr/>
          </p:nvSpPr>
          <p:spPr>
            <a:xfrm>
              <a:off x="34304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95E1A97-7D9C-0A8E-211E-1B3803937A46}"/>
                </a:ext>
              </a:extLst>
            </p:cNvPr>
            <p:cNvSpPr/>
            <p:nvPr/>
          </p:nvSpPr>
          <p:spPr>
            <a:xfrm>
              <a:off x="36517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BC0092C-69DE-DEFC-2948-684222DF70BB}"/>
                </a:ext>
              </a:extLst>
            </p:cNvPr>
            <p:cNvSpPr/>
            <p:nvPr/>
          </p:nvSpPr>
          <p:spPr>
            <a:xfrm>
              <a:off x="38731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CBA70CD-3A59-9756-6AA8-610CA13E94DE}"/>
                </a:ext>
              </a:extLst>
            </p:cNvPr>
            <p:cNvSpPr/>
            <p:nvPr/>
          </p:nvSpPr>
          <p:spPr>
            <a:xfrm>
              <a:off x="4094481"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6778BFF-D2A9-DB32-C59B-AFD77C417C8B}"/>
                </a:ext>
              </a:extLst>
            </p:cNvPr>
            <p:cNvSpPr/>
            <p:nvPr/>
          </p:nvSpPr>
          <p:spPr>
            <a:xfrm>
              <a:off x="43158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1CD2FE-FD4C-0201-B707-2A1A35010D7B}"/>
                </a:ext>
              </a:extLst>
            </p:cNvPr>
            <p:cNvSpPr/>
            <p:nvPr/>
          </p:nvSpPr>
          <p:spPr>
            <a:xfrm>
              <a:off x="47585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72D760F-5846-6211-C6D9-EC700C42B4EB}"/>
                </a:ext>
              </a:extLst>
            </p:cNvPr>
            <p:cNvSpPr/>
            <p:nvPr/>
          </p:nvSpPr>
          <p:spPr>
            <a:xfrm>
              <a:off x="49798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01DF2EB-FA2A-B1DA-73F8-A747CF66F9AB}"/>
                </a:ext>
              </a:extLst>
            </p:cNvPr>
            <p:cNvSpPr/>
            <p:nvPr/>
          </p:nvSpPr>
          <p:spPr>
            <a:xfrm>
              <a:off x="52011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28007DE8-5EA0-1ACB-F3DE-A119B124975F}"/>
                </a:ext>
              </a:extLst>
            </p:cNvPr>
            <p:cNvSpPr/>
            <p:nvPr/>
          </p:nvSpPr>
          <p:spPr>
            <a:xfrm>
              <a:off x="54225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7D659C8-F595-0FFD-582E-6A5C57A029C4}"/>
                </a:ext>
              </a:extLst>
            </p:cNvPr>
            <p:cNvSpPr/>
            <p:nvPr/>
          </p:nvSpPr>
          <p:spPr>
            <a:xfrm>
              <a:off x="564388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7E15222-C745-3B0B-3B52-988DBE12F9FE}"/>
                </a:ext>
              </a:extLst>
            </p:cNvPr>
            <p:cNvSpPr/>
            <p:nvPr/>
          </p:nvSpPr>
          <p:spPr>
            <a:xfrm>
              <a:off x="586522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5FB4D-35C5-B99D-6CEC-A05B9F018E4D}"/>
                </a:ext>
              </a:extLst>
            </p:cNvPr>
            <p:cNvSpPr/>
            <p:nvPr/>
          </p:nvSpPr>
          <p:spPr>
            <a:xfrm>
              <a:off x="27664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0CCFA7F-96EB-3D25-1CD8-6C7E14CB5538}"/>
                </a:ext>
              </a:extLst>
            </p:cNvPr>
            <p:cNvSpPr/>
            <p:nvPr/>
          </p:nvSpPr>
          <p:spPr>
            <a:xfrm>
              <a:off x="29877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A627D32-094D-CA28-17FF-D49A24BE5A65}"/>
                </a:ext>
              </a:extLst>
            </p:cNvPr>
            <p:cNvSpPr/>
            <p:nvPr/>
          </p:nvSpPr>
          <p:spPr>
            <a:xfrm>
              <a:off x="32091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CAB3A3C-73E1-8180-237A-637C71B56F94}"/>
                </a:ext>
              </a:extLst>
            </p:cNvPr>
            <p:cNvSpPr/>
            <p:nvPr/>
          </p:nvSpPr>
          <p:spPr>
            <a:xfrm>
              <a:off x="34304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75EE8C6-DE72-7336-1302-040396DE80F9}"/>
                </a:ext>
              </a:extLst>
            </p:cNvPr>
            <p:cNvSpPr/>
            <p:nvPr/>
          </p:nvSpPr>
          <p:spPr>
            <a:xfrm>
              <a:off x="36517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CC46271-91F0-18A1-1FD6-4C1A1134B057}"/>
                </a:ext>
              </a:extLst>
            </p:cNvPr>
            <p:cNvSpPr/>
            <p:nvPr/>
          </p:nvSpPr>
          <p:spPr>
            <a:xfrm>
              <a:off x="38731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53ACE2D-0776-FBF2-F60C-1C7E3CAA99D1}"/>
                </a:ext>
              </a:extLst>
            </p:cNvPr>
            <p:cNvSpPr/>
            <p:nvPr/>
          </p:nvSpPr>
          <p:spPr>
            <a:xfrm>
              <a:off x="40944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E5C4C547-6DBA-5D45-3111-763A9C4DE575}"/>
                </a:ext>
              </a:extLst>
            </p:cNvPr>
            <p:cNvSpPr/>
            <p:nvPr/>
          </p:nvSpPr>
          <p:spPr>
            <a:xfrm>
              <a:off x="43158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A2AA296F-30E0-114B-F983-D422E9CCE166}"/>
                </a:ext>
              </a:extLst>
            </p:cNvPr>
            <p:cNvSpPr/>
            <p:nvPr/>
          </p:nvSpPr>
          <p:spPr>
            <a:xfrm>
              <a:off x="45371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D6C3A385-0E1A-C3FD-646E-47F644EFAA2E}"/>
                </a:ext>
              </a:extLst>
            </p:cNvPr>
            <p:cNvSpPr/>
            <p:nvPr/>
          </p:nvSpPr>
          <p:spPr>
            <a:xfrm>
              <a:off x="47585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42AEB18-C14D-0779-7BB1-B322E1B1D6E3}"/>
                </a:ext>
              </a:extLst>
            </p:cNvPr>
            <p:cNvSpPr/>
            <p:nvPr/>
          </p:nvSpPr>
          <p:spPr>
            <a:xfrm>
              <a:off x="49798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31CE096-D740-DD35-F4CD-ED7E8155A260}"/>
                </a:ext>
              </a:extLst>
            </p:cNvPr>
            <p:cNvSpPr/>
            <p:nvPr/>
          </p:nvSpPr>
          <p:spPr>
            <a:xfrm>
              <a:off x="52011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D674408-1254-EE07-C9BD-4E41C4382675}"/>
                </a:ext>
              </a:extLst>
            </p:cNvPr>
            <p:cNvSpPr/>
            <p:nvPr/>
          </p:nvSpPr>
          <p:spPr>
            <a:xfrm>
              <a:off x="54225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DC1DDA4-AD4D-80BB-F6C7-9A8C88E5C12F}"/>
                </a:ext>
              </a:extLst>
            </p:cNvPr>
            <p:cNvSpPr/>
            <p:nvPr/>
          </p:nvSpPr>
          <p:spPr>
            <a:xfrm>
              <a:off x="56438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BBF465A-1054-E23A-62CA-A0C805686F1F}"/>
                </a:ext>
              </a:extLst>
            </p:cNvPr>
            <p:cNvSpPr/>
            <p:nvPr/>
          </p:nvSpPr>
          <p:spPr>
            <a:xfrm>
              <a:off x="58652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43A9C65-0FCE-86E6-0AC3-24CA746E2BD1}"/>
                </a:ext>
              </a:extLst>
            </p:cNvPr>
            <p:cNvSpPr/>
            <p:nvPr/>
          </p:nvSpPr>
          <p:spPr>
            <a:xfrm>
              <a:off x="608656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FAF59DC-691C-A756-DA83-0477851FE480}"/>
                </a:ext>
              </a:extLst>
            </p:cNvPr>
            <p:cNvSpPr/>
            <p:nvPr/>
          </p:nvSpPr>
          <p:spPr>
            <a:xfrm>
              <a:off x="630791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B5F786EB-B429-1C85-0014-D21FFE83B28A}"/>
                </a:ext>
              </a:extLst>
            </p:cNvPr>
            <p:cNvSpPr/>
            <p:nvPr/>
          </p:nvSpPr>
          <p:spPr>
            <a:xfrm>
              <a:off x="27664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D4E2F79-682F-915A-CFFB-479075A85EC8}"/>
                </a:ext>
              </a:extLst>
            </p:cNvPr>
            <p:cNvSpPr/>
            <p:nvPr/>
          </p:nvSpPr>
          <p:spPr>
            <a:xfrm>
              <a:off x="29877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D7FA9B9-FD03-A2D4-B43F-D4746F4C6B1D}"/>
                </a:ext>
              </a:extLst>
            </p:cNvPr>
            <p:cNvSpPr/>
            <p:nvPr/>
          </p:nvSpPr>
          <p:spPr>
            <a:xfrm>
              <a:off x="32091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ED68AA4-B09A-39D9-8644-7B670BD39406}"/>
                </a:ext>
              </a:extLst>
            </p:cNvPr>
            <p:cNvSpPr/>
            <p:nvPr/>
          </p:nvSpPr>
          <p:spPr>
            <a:xfrm>
              <a:off x="34304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04ACC98-18DE-646B-E499-068B179B61F4}"/>
                </a:ext>
              </a:extLst>
            </p:cNvPr>
            <p:cNvSpPr/>
            <p:nvPr/>
          </p:nvSpPr>
          <p:spPr>
            <a:xfrm>
              <a:off x="36517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90A62094-0B8C-4E52-5816-2BDDA6240222}"/>
                </a:ext>
              </a:extLst>
            </p:cNvPr>
            <p:cNvSpPr/>
            <p:nvPr/>
          </p:nvSpPr>
          <p:spPr>
            <a:xfrm>
              <a:off x="38731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BA41E31-D52E-D666-F9F2-7FD8111B1B4F}"/>
                </a:ext>
              </a:extLst>
            </p:cNvPr>
            <p:cNvSpPr/>
            <p:nvPr/>
          </p:nvSpPr>
          <p:spPr>
            <a:xfrm>
              <a:off x="40944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EF2385A-D3F2-AB6B-7F77-8BD0777990A3}"/>
                </a:ext>
              </a:extLst>
            </p:cNvPr>
            <p:cNvSpPr/>
            <p:nvPr/>
          </p:nvSpPr>
          <p:spPr>
            <a:xfrm>
              <a:off x="43158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F8AF3AA-E712-D88C-85A7-D9A1FCE101BB}"/>
                </a:ext>
              </a:extLst>
            </p:cNvPr>
            <p:cNvSpPr/>
            <p:nvPr/>
          </p:nvSpPr>
          <p:spPr>
            <a:xfrm>
              <a:off x="45371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4C54F55-4A61-006B-9DA9-14A83B1805DA}"/>
                </a:ext>
              </a:extLst>
            </p:cNvPr>
            <p:cNvSpPr/>
            <p:nvPr/>
          </p:nvSpPr>
          <p:spPr>
            <a:xfrm>
              <a:off x="47585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33B6CB3-8EA6-DF72-A9D4-FCF5AB2489E9}"/>
                </a:ext>
              </a:extLst>
            </p:cNvPr>
            <p:cNvSpPr/>
            <p:nvPr/>
          </p:nvSpPr>
          <p:spPr>
            <a:xfrm>
              <a:off x="49798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9A734B07-D57A-D97F-15A7-8B863B2D57FF}"/>
                </a:ext>
              </a:extLst>
            </p:cNvPr>
            <p:cNvSpPr/>
            <p:nvPr/>
          </p:nvSpPr>
          <p:spPr>
            <a:xfrm>
              <a:off x="52011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3FD37FD-F993-8BFD-941C-CD56FCB4DBE2}"/>
                </a:ext>
              </a:extLst>
            </p:cNvPr>
            <p:cNvSpPr/>
            <p:nvPr/>
          </p:nvSpPr>
          <p:spPr>
            <a:xfrm>
              <a:off x="54225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CF7E89BF-4607-B796-D033-2CECEE5D4868}"/>
                </a:ext>
              </a:extLst>
            </p:cNvPr>
            <p:cNvSpPr/>
            <p:nvPr/>
          </p:nvSpPr>
          <p:spPr>
            <a:xfrm>
              <a:off x="56438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48AB434-C5AF-C230-B0C9-F6B307F15B49}"/>
                </a:ext>
              </a:extLst>
            </p:cNvPr>
            <p:cNvSpPr/>
            <p:nvPr/>
          </p:nvSpPr>
          <p:spPr>
            <a:xfrm>
              <a:off x="58652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34945D2-E5C3-FAFD-F737-1E68ED3BEFD5}"/>
                </a:ext>
              </a:extLst>
            </p:cNvPr>
            <p:cNvSpPr/>
            <p:nvPr/>
          </p:nvSpPr>
          <p:spPr>
            <a:xfrm>
              <a:off x="608656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7917A3EB-34A2-930B-2389-1A9793F8D7DD}"/>
                </a:ext>
              </a:extLst>
            </p:cNvPr>
            <p:cNvSpPr/>
            <p:nvPr/>
          </p:nvSpPr>
          <p:spPr>
            <a:xfrm>
              <a:off x="630791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A5FDEF2-5F40-1E33-15D3-D62ECFE8E419}"/>
                </a:ext>
              </a:extLst>
            </p:cNvPr>
            <p:cNvSpPr/>
            <p:nvPr/>
          </p:nvSpPr>
          <p:spPr>
            <a:xfrm>
              <a:off x="27664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2522939-4051-BF02-597C-F516DC837A5D}"/>
                </a:ext>
              </a:extLst>
            </p:cNvPr>
            <p:cNvSpPr/>
            <p:nvPr/>
          </p:nvSpPr>
          <p:spPr>
            <a:xfrm>
              <a:off x="29877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3578EBCF-EC09-73C9-EFAE-6F2CA1079ED6}"/>
                </a:ext>
              </a:extLst>
            </p:cNvPr>
            <p:cNvSpPr/>
            <p:nvPr/>
          </p:nvSpPr>
          <p:spPr>
            <a:xfrm>
              <a:off x="32091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B11CE5-F4D6-B5AA-62E1-C60861D407B4}"/>
                </a:ext>
              </a:extLst>
            </p:cNvPr>
            <p:cNvSpPr/>
            <p:nvPr/>
          </p:nvSpPr>
          <p:spPr>
            <a:xfrm>
              <a:off x="34304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88260C-94FC-DA04-635F-8A233153F609}"/>
                </a:ext>
              </a:extLst>
            </p:cNvPr>
            <p:cNvSpPr/>
            <p:nvPr/>
          </p:nvSpPr>
          <p:spPr>
            <a:xfrm>
              <a:off x="36517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8600D95-8C99-8731-C056-B168DD3A3623}"/>
                </a:ext>
              </a:extLst>
            </p:cNvPr>
            <p:cNvSpPr/>
            <p:nvPr/>
          </p:nvSpPr>
          <p:spPr>
            <a:xfrm>
              <a:off x="38731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5ECF081-5448-973C-A509-4322012BA033}"/>
                </a:ext>
              </a:extLst>
            </p:cNvPr>
            <p:cNvSpPr/>
            <p:nvPr/>
          </p:nvSpPr>
          <p:spPr>
            <a:xfrm>
              <a:off x="40944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8D345B5-2BE4-DB5B-00BA-04C72AE62054}"/>
                </a:ext>
              </a:extLst>
            </p:cNvPr>
            <p:cNvSpPr/>
            <p:nvPr/>
          </p:nvSpPr>
          <p:spPr>
            <a:xfrm>
              <a:off x="43158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07F8A458-9D45-A793-38DE-2222C55A0A84}"/>
                </a:ext>
              </a:extLst>
            </p:cNvPr>
            <p:cNvSpPr/>
            <p:nvPr/>
          </p:nvSpPr>
          <p:spPr>
            <a:xfrm>
              <a:off x="45371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7C4CD834-28A4-A709-5A18-61E8521B3B44}"/>
                </a:ext>
              </a:extLst>
            </p:cNvPr>
            <p:cNvSpPr/>
            <p:nvPr/>
          </p:nvSpPr>
          <p:spPr>
            <a:xfrm>
              <a:off x="47585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17857A98-95BB-6ED6-C7B7-6BC09B69DDEB}"/>
                </a:ext>
              </a:extLst>
            </p:cNvPr>
            <p:cNvSpPr/>
            <p:nvPr/>
          </p:nvSpPr>
          <p:spPr>
            <a:xfrm>
              <a:off x="49798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890CF69-8BAA-9500-9607-2E8A4CC5FD78}"/>
                </a:ext>
              </a:extLst>
            </p:cNvPr>
            <p:cNvSpPr/>
            <p:nvPr/>
          </p:nvSpPr>
          <p:spPr>
            <a:xfrm>
              <a:off x="52011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930462D-84F5-678F-D495-880EFBC90D14}"/>
                </a:ext>
              </a:extLst>
            </p:cNvPr>
            <p:cNvSpPr/>
            <p:nvPr/>
          </p:nvSpPr>
          <p:spPr>
            <a:xfrm>
              <a:off x="54225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CA303B-A511-42D4-C7DF-087D2C7E65F7}"/>
                </a:ext>
              </a:extLst>
            </p:cNvPr>
            <p:cNvSpPr/>
            <p:nvPr/>
          </p:nvSpPr>
          <p:spPr>
            <a:xfrm>
              <a:off x="56438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EF7D36D-3781-CEFF-A2FE-DBF6AE26E89C}"/>
                </a:ext>
              </a:extLst>
            </p:cNvPr>
            <p:cNvSpPr/>
            <p:nvPr/>
          </p:nvSpPr>
          <p:spPr>
            <a:xfrm>
              <a:off x="58652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761F054B-AC55-BF3C-9497-6A47BEC8EADF}"/>
                </a:ext>
              </a:extLst>
            </p:cNvPr>
            <p:cNvSpPr/>
            <p:nvPr/>
          </p:nvSpPr>
          <p:spPr>
            <a:xfrm>
              <a:off x="608656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32C49C3C-B99F-987F-72D6-D71B843162C9}"/>
                </a:ext>
              </a:extLst>
            </p:cNvPr>
            <p:cNvSpPr/>
            <p:nvPr/>
          </p:nvSpPr>
          <p:spPr>
            <a:xfrm>
              <a:off x="630791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E6C4298-CD63-7965-1AF1-58CBF930ED3D}"/>
                </a:ext>
              </a:extLst>
            </p:cNvPr>
            <p:cNvSpPr/>
            <p:nvPr/>
          </p:nvSpPr>
          <p:spPr>
            <a:xfrm>
              <a:off x="27664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2136CF7B-B2CC-87EF-3961-7182BEAA3511}"/>
                </a:ext>
              </a:extLst>
            </p:cNvPr>
            <p:cNvSpPr/>
            <p:nvPr/>
          </p:nvSpPr>
          <p:spPr>
            <a:xfrm>
              <a:off x="29877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8217CE5-C742-1188-2622-83B38EF7FF7A}"/>
                </a:ext>
              </a:extLst>
            </p:cNvPr>
            <p:cNvSpPr/>
            <p:nvPr/>
          </p:nvSpPr>
          <p:spPr>
            <a:xfrm>
              <a:off x="32091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16BEA9-F4AD-8E83-62E8-7A568C88C96B}"/>
                </a:ext>
              </a:extLst>
            </p:cNvPr>
            <p:cNvSpPr/>
            <p:nvPr/>
          </p:nvSpPr>
          <p:spPr>
            <a:xfrm>
              <a:off x="34304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DC2B3EF-E44B-A391-3D83-0A7A6DFBD6AE}"/>
                </a:ext>
              </a:extLst>
            </p:cNvPr>
            <p:cNvSpPr/>
            <p:nvPr/>
          </p:nvSpPr>
          <p:spPr>
            <a:xfrm>
              <a:off x="36517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719634E8-5799-7174-32D9-E5CA67BC3440}"/>
                </a:ext>
              </a:extLst>
            </p:cNvPr>
            <p:cNvSpPr/>
            <p:nvPr/>
          </p:nvSpPr>
          <p:spPr>
            <a:xfrm>
              <a:off x="38731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98FE24E-A6D1-F038-8977-01FCED1198F5}"/>
                </a:ext>
              </a:extLst>
            </p:cNvPr>
            <p:cNvSpPr/>
            <p:nvPr/>
          </p:nvSpPr>
          <p:spPr>
            <a:xfrm>
              <a:off x="40944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FC97E5D-FB46-5021-3B47-D53A7439BEDE}"/>
                </a:ext>
              </a:extLst>
            </p:cNvPr>
            <p:cNvSpPr/>
            <p:nvPr/>
          </p:nvSpPr>
          <p:spPr>
            <a:xfrm>
              <a:off x="43158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64F3734-8943-20A4-0CB6-0BFE152EA25C}"/>
                </a:ext>
              </a:extLst>
            </p:cNvPr>
            <p:cNvSpPr/>
            <p:nvPr/>
          </p:nvSpPr>
          <p:spPr>
            <a:xfrm>
              <a:off x="45371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06F89E4E-1B18-2E45-C5FB-AA5CCF26E2EF}"/>
                </a:ext>
              </a:extLst>
            </p:cNvPr>
            <p:cNvSpPr/>
            <p:nvPr/>
          </p:nvSpPr>
          <p:spPr>
            <a:xfrm>
              <a:off x="47585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6A0D322-1D72-C225-911F-1259A66D41C1}"/>
                </a:ext>
              </a:extLst>
            </p:cNvPr>
            <p:cNvSpPr/>
            <p:nvPr/>
          </p:nvSpPr>
          <p:spPr>
            <a:xfrm>
              <a:off x="49798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7AF88F4-7F3C-6EB2-DD29-CC0010CF3F45}"/>
                </a:ext>
              </a:extLst>
            </p:cNvPr>
            <p:cNvSpPr/>
            <p:nvPr/>
          </p:nvSpPr>
          <p:spPr>
            <a:xfrm>
              <a:off x="52011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37ED304-1E94-EF39-1741-AF7463AB439D}"/>
                </a:ext>
              </a:extLst>
            </p:cNvPr>
            <p:cNvSpPr/>
            <p:nvPr/>
          </p:nvSpPr>
          <p:spPr>
            <a:xfrm>
              <a:off x="54225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2E274C7E-702D-1BD5-1005-2AC648BE046D}"/>
                </a:ext>
              </a:extLst>
            </p:cNvPr>
            <p:cNvSpPr/>
            <p:nvPr/>
          </p:nvSpPr>
          <p:spPr>
            <a:xfrm>
              <a:off x="56438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3DD7ED-D7F6-0666-C011-48AEF10218A9}"/>
                </a:ext>
              </a:extLst>
            </p:cNvPr>
            <p:cNvSpPr/>
            <p:nvPr/>
          </p:nvSpPr>
          <p:spPr>
            <a:xfrm>
              <a:off x="58652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5B7DEDE-4384-93F7-A6CC-B630DAFB329F}"/>
                </a:ext>
              </a:extLst>
            </p:cNvPr>
            <p:cNvSpPr/>
            <p:nvPr/>
          </p:nvSpPr>
          <p:spPr>
            <a:xfrm>
              <a:off x="608656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65286D4-E4D0-9025-6834-BDC06885D76F}"/>
                </a:ext>
              </a:extLst>
            </p:cNvPr>
            <p:cNvSpPr/>
            <p:nvPr/>
          </p:nvSpPr>
          <p:spPr>
            <a:xfrm>
              <a:off x="630791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B909F39-FAB2-6A8B-371A-C1EA7361C7BA}"/>
                </a:ext>
              </a:extLst>
            </p:cNvPr>
            <p:cNvSpPr/>
            <p:nvPr/>
          </p:nvSpPr>
          <p:spPr>
            <a:xfrm>
              <a:off x="29877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6C67CCA9-26EE-742A-0EBB-94BCCD523C77}"/>
                </a:ext>
              </a:extLst>
            </p:cNvPr>
            <p:cNvSpPr/>
            <p:nvPr/>
          </p:nvSpPr>
          <p:spPr>
            <a:xfrm>
              <a:off x="32091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C185695-13FC-2987-C289-8696F0E4F36F}"/>
                </a:ext>
              </a:extLst>
            </p:cNvPr>
            <p:cNvSpPr/>
            <p:nvPr/>
          </p:nvSpPr>
          <p:spPr>
            <a:xfrm>
              <a:off x="34304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2F19638-384A-C428-71BB-43397713EC9C}"/>
                </a:ext>
              </a:extLst>
            </p:cNvPr>
            <p:cNvSpPr/>
            <p:nvPr/>
          </p:nvSpPr>
          <p:spPr>
            <a:xfrm>
              <a:off x="36517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43104758-AB46-3A0F-6914-1C423C765F4F}"/>
                </a:ext>
              </a:extLst>
            </p:cNvPr>
            <p:cNvSpPr/>
            <p:nvPr/>
          </p:nvSpPr>
          <p:spPr>
            <a:xfrm>
              <a:off x="38731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528DF1C-1E58-23A1-C563-F415D0F49814}"/>
                </a:ext>
              </a:extLst>
            </p:cNvPr>
            <p:cNvSpPr/>
            <p:nvPr/>
          </p:nvSpPr>
          <p:spPr>
            <a:xfrm>
              <a:off x="40944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0195DAB9-C790-138D-7228-6FE3FBE5587C}"/>
                </a:ext>
              </a:extLst>
            </p:cNvPr>
            <p:cNvSpPr/>
            <p:nvPr/>
          </p:nvSpPr>
          <p:spPr>
            <a:xfrm>
              <a:off x="43158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4664044-C98F-731A-9728-665F793A40C2}"/>
                </a:ext>
              </a:extLst>
            </p:cNvPr>
            <p:cNvSpPr/>
            <p:nvPr/>
          </p:nvSpPr>
          <p:spPr>
            <a:xfrm>
              <a:off x="45371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05D9D3EA-F101-66F9-EC9C-DDF4C7C80896}"/>
                </a:ext>
              </a:extLst>
            </p:cNvPr>
            <p:cNvSpPr/>
            <p:nvPr/>
          </p:nvSpPr>
          <p:spPr>
            <a:xfrm>
              <a:off x="47585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F547E5D9-6C43-C93F-59AD-F871FFC339CF}"/>
                </a:ext>
              </a:extLst>
            </p:cNvPr>
            <p:cNvSpPr/>
            <p:nvPr/>
          </p:nvSpPr>
          <p:spPr>
            <a:xfrm>
              <a:off x="49798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F036A05-3F16-2B6A-857A-9B8602FBB400}"/>
                </a:ext>
              </a:extLst>
            </p:cNvPr>
            <p:cNvSpPr/>
            <p:nvPr/>
          </p:nvSpPr>
          <p:spPr>
            <a:xfrm>
              <a:off x="52011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EE8BDA9-BBE8-4D1A-4E50-AEFB57861B8F}"/>
                </a:ext>
              </a:extLst>
            </p:cNvPr>
            <p:cNvSpPr/>
            <p:nvPr/>
          </p:nvSpPr>
          <p:spPr>
            <a:xfrm>
              <a:off x="54225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E5995BB7-BE39-8FF7-B945-9C5253B92389}"/>
                </a:ext>
              </a:extLst>
            </p:cNvPr>
            <p:cNvSpPr/>
            <p:nvPr/>
          </p:nvSpPr>
          <p:spPr>
            <a:xfrm>
              <a:off x="56438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BB39809B-92D8-5D65-E5D9-3428399EBC95}"/>
                </a:ext>
              </a:extLst>
            </p:cNvPr>
            <p:cNvSpPr/>
            <p:nvPr/>
          </p:nvSpPr>
          <p:spPr>
            <a:xfrm>
              <a:off x="58652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3B4AF0E9-712E-65BA-8127-94F995B89600}"/>
                </a:ext>
              </a:extLst>
            </p:cNvPr>
            <p:cNvSpPr/>
            <p:nvPr/>
          </p:nvSpPr>
          <p:spPr>
            <a:xfrm>
              <a:off x="608656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13DD3E6-9F5C-7128-69B8-F70E984216D3}"/>
                </a:ext>
              </a:extLst>
            </p:cNvPr>
            <p:cNvSpPr/>
            <p:nvPr/>
          </p:nvSpPr>
          <p:spPr>
            <a:xfrm>
              <a:off x="630791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42F7A05-D6F5-35F0-0001-47E00C7A5158}"/>
                </a:ext>
              </a:extLst>
            </p:cNvPr>
            <p:cNvSpPr/>
            <p:nvPr/>
          </p:nvSpPr>
          <p:spPr>
            <a:xfrm>
              <a:off x="34304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EFD0157-14FE-B7F9-0990-216F1FDD76A5}"/>
                </a:ext>
              </a:extLst>
            </p:cNvPr>
            <p:cNvSpPr/>
            <p:nvPr/>
          </p:nvSpPr>
          <p:spPr>
            <a:xfrm>
              <a:off x="36517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0E79D01-65E5-FB0C-4C67-FDE0EB1EBB35}"/>
                </a:ext>
              </a:extLst>
            </p:cNvPr>
            <p:cNvSpPr/>
            <p:nvPr/>
          </p:nvSpPr>
          <p:spPr>
            <a:xfrm>
              <a:off x="38731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7057FD12-6329-A2BA-718C-FE937593839A}"/>
                </a:ext>
              </a:extLst>
            </p:cNvPr>
            <p:cNvSpPr/>
            <p:nvPr/>
          </p:nvSpPr>
          <p:spPr>
            <a:xfrm>
              <a:off x="40944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B2B1FC7-6712-4A32-D96C-F72453966FAC}"/>
                </a:ext>
              </a:extLst>
            </p:cNvPr>
            <p:cNvSpPr/>
            <p:nvPr/>
          </p:nvSpPr>
          <p:spPr>
            <a:xfrm>
              <a:off x="43158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5186817-2543-B763-765B-9BF8C72FDDE9}"/>
                </a:ext>
              </a:extLst>
            </p:cNvPr>
            <p:cNvSpPr/>
            <p:nvPr/>
          </p:nvSpPr>
          <p:spPr>
            <a:xfrm>
              <a:off x="45371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C0D84CF5-73C8-0ECB-2AA8-7A17D87647CE}"/>
                </a:ext>
              </a:extLst>
            </p:cNvPr>
            <p:cNvSpPr/>
            <p:nvPr/>
          </p:nvSpPr>
          <p:spPr>
            <a:xfrm>
              <a:off x="47585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B091658-9694-195E-C3EC-99EF35B80CD3}"/>
                </a:ext>
              </a:extLst>
            </p:cNvPr>
            <p:cNvSpPr/>
            <p:nvPr/>
          </p:nvSpPr>
          <p:spPr>
            <a:xfrm>
              <a:off x="49798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E50DAC6E-383A-AC80-DDB2-524F3CBDD055}"/>
                </a:ext>
              </a:extLst>
            </p:cNvPr>
            <p:cNvSpPr/>
            <p:nvPr/>
          </p:nvSpPr>
          <p:spPr>
            <a:xfrm>
              <a:off x="52011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C30A9F13-77CE-3D6F-F791-93DA4625CC00}"/>
                </a:ext>
              </a:extLst>
            </p:cNvPr>
            <p:cNvSpPr/>
            <p:nvPr/>
          </p:nvSpPr>
          <p:spPr>
            <a:xfrm>
              <a:off x="54225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5BFFA47-46E1-1CD9-0E0A-24D44BC5A465}"/>
                </a:ext>
              </a:extLst>
            </p:cNvPr>
            <p:cNvSpPr/>
            <p:nvPr/>
          </p:nvSpPr>
          <p:spPr>
            <a:xfrm>
              <a:off x="564388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0EBF47DF-DEB8-8A3E-C648-26481563DE83}"/>
                </a:ext>
              </a:extLst>
            </p:cNvPr>
            <p:cNvSpPr/>
            <p:nvPr/>
          </p:nvSpPr>
          <p:spPr>
            <a:xfrm>
              <a:off x="586522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44480BD6-0D57-1B14-D946-0E4C081EFC0A}"/>
                </a:ext>
              </a:extLst>
            </p:cNvPr>
            <p:cNvSpPr/>
            <p:nvPr/>
          </p:nvSpPr>
          <p:spPr>
            <a:xfrm>
              <a:off x="36517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926C0B6-067F-C9EB-B078-0B51AFC8E78A}"/>
                </a:ext>
              </a:extLst>
            </p:cNvPr>
            <p:cNvSpPr/>
            <p:nvPr/>
          </p:nvSpPr>
          <p:spPr>
            <a:xfrm>
              <a:off x="38731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7C98798C-D2AD-2ECB-AF25-DC87A8738CAD}"/>
                </a:ext>
              </a:extLst>
            </p:cNvPr>
            <p:cNvSpPr/>
            <p:nvPr/>
          </p:nvSpPr>
          <p:spPr>
            <a:xfrm>
              <a:off x="40944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33C69DF-7F7D-0155-2794-91233D46C14A}"/>
                </a:ext>
              </a:extLst>
            </p:cNvPr>
            <p:cNvSpPr/>
            <p:nvPr/>
          </p:nvSpPr>
          <p:spPr>
            <a:xfrm>
              <a:off x="43158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9E0AAF61-7DF3-6737-E481-B87AB5FC160F}"/>
                </a:ext>
              </a:extLst>
            </p:cNvPr>
            <p:cNvSpPr/>
            <p:nvPr/>
          </p:nvSpPr>
          <p:spPr>
            <a:xfrm>
              <a:off x="45371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A0E96386-EA07-5EE1-9C7C-646E6D001F37}"/>
                </a:ext>
              </a:extLst>
            </p:cNvPr>
            <p:cNvSpPr/>
            <p:nvPr/>
          </p:nvSpPr>
          <p:spPr>
            <a:xfrm>
              <a:off x="47585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0C553121-D4D4-9F9D-8D4C-F9EACDBEF24A}"/>
                </a:ext>
              </a:extLst>
            </p:cNvPr>
            <p:cNvSpPr/>
            <p:nvPr/>
          </p:nvSpPr>
          <p:spPr>
            <a:xfrm>
              <a:off x="49798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AD721859-0C6B-A1CC-5207-0E42879594EA}"/>
                </a:ext>
              </a:extLst>
            </p:cNvPr>
            <p:cNvSpPr/>
            <p:nvPr/>
          </p:nvSpPr>
          <p:spPr>
            <a:xfrm>
              <a:off x="5201196"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88807B-AC46-B5D8-A3EA-86CE594BB66C}"/>
                </a:ext>
              </a:extLst>
            </p:cNvPr>
            <p:cNvSpPr/>
            <p:nvPr/>
          </p:nvSpPr>
          <p:spPr>
            <a:xfrm>
              <a:off x="542253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27E2D47F-BA3D-2DDA-5ACD-7A68F3B80E4A}"/>
                </a:ext>
              </a:extLst>
            </p:cNvPr>
            <p:cNvSpPr/>
            <p:nvPr/>
          </p:nvSpPr>
          <p:spPr>
            <a:xfrm>
              <a:off x="43158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9F8C5E8-8E67-86CE-FC6B-E36632281C6C}"/>
                </a:ext>
              </a:extLst>
            </p:cNvPr>
            <p:cNvSpPr/>
            <p:nvPr/>
          </p:nvSpPr>
          <p:spPr>
            <a:xfrm>
              <a:off x="4537167"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9584190A-20D3-1CA0-323A-3B18B607D9D4}"/>
                </a:ext>
              </a:extLst>
            </p:cNvPr>
            <p:cNvSpPr/>
            <p:nvPr/>
          </p:nvSpPr>
          <p:spPr>
            <a:xfrm>
              <a:off x="4758510"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Oval 311">
            <a:extLst>
              <a:ext uri="{FF2B5EF4-FFF2-40B4-BE49-F238E27FC236}">
                <a16:creationId xmlns:a16="http://schemas.microsoft.com/office/drawing/2014/main" id="{6C448F35-EC65-B00C-BF0C-3E4398C1E40C}"/>
              </a:ext>
            </a:extLst>
          </p:cNvPr>
          <p:cNvSpPr/>
          <p:nvPr/>
        </p:nvSpPr>
        <p:spPr>
          <a:xfrm>
            <a:off x="3469104" y="2492158"/>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3" name="Straight Arrow Connector 312">
            <a:extLst>
              <a:ext uri="{FF2B5EF4-FFF2-40B4-BE49-F238E27FC236}">
                <a16:creationId xmlns:a16="http://schemas.microsoft.com/office/drawing/2014/main" id="{3BD4B137-6824-5B52-2FA8-E7ABF593863E}"/>
              </a:ext>
            </a:extLst>
          </p:cNvPr>
          <p:cNvCxnSpPr>
            <a:cxnSpLocks/>
            <a:endCxn id="312" idx="4"/>
          </p:cNvCxnSpPr>
          <p:nvPr/>
        </p:nvCxnSpPr>
        <p:spPr>
          <a:xfrm flipV="1">
            <a:off x="3514824" y="2583598"/>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905F7B98-38F3-8159-C41F-D2C6D4717DBD}"/>
              </a:ext>
            </a:extLst>
          </p:cNvPr>
          <p:cNvSpPr/>
          <p:nvPr/>
        </p:nvSpPr>
        <p:spPr>
          <a:xfrm>
            <a:off x="8760097" y="264422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5" name="Straight Arrow Connector 314">
            <a:extLst>
              <a:ext uri="{FF2B5EF4-FFF2-40B4-BE49-F238E27FC236}">
                <a16:creationId xmlns:a16="http://schemas.microsoft.com/office/drawing/2014/main" id="{64DAD41D-A1C9-7157-1160-5986F3EFC849}"/>
              </a:ext>
            </a:extLst>
          </p:cNvPr>
          <p:cNvCxnSpPr>
            <a:cxnSpLocks/>
            <a:endCxn id="314" idx="4"/>
          </p:cNvCxnSpPr>
          <p:nvPr/>
        </p:nvCxnSpPr>
        <p:spPr>
          <a:xfrm flipV="1">
            <a:off x="8805817" y="2735669"/>
            <a:ext cx="0" cy="118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BC95B05-70F4-0DE3-0667-55769017C783}"/>
              </a:ext>
            </a:extLst>
          </p:cNvPr>
          <p:cNvSpPr txBox="1"/>
          <p:nvPr/>
        </p:nvSpPr>
        <p:spPr>
          <a:xfrm>
            <a:off x="3635299" y="3802566"/>
            <a:ext cx="0" cy="0"/>
          </a:xfrm>
          <a:prstGeom prst="rect">
            <a:avLst/>
          </a:prstGeom>
        </p:spPr>
        <p:txBody>
          <a:bodyPr vert="horz" wrap="none" lIns="91440" tIns="45720" rIns="91440" bIns="45720" rtlCol="0">
            <a:noAutofit/>
          </a:bodyPr>
          <a:lstStyle/>
          <a:p>
            <a:pPr algn="l"/>
            <a:r>
              <a:rPr lang="en-US" dirty="0"/>
              <a:t>temperature(</a:t>
            </a:r>
            <a:r>
              <a:rPr lang="en-US" dirty="0" err="1"/>
              <a:t>i,j</a:t>
            </a:r>
            <a:r>
              <a:rPr lang="en-US" dirty="0"/>
              <a:t>)</a:t>
            </a:r>
          </a:p>
        </p:txBody>
      </p:sp>
    </p:spTree>
    <p:extLst>
      <p:ext uri="{BB962C8B-B14F-4D97-AF65-F5344CB8AC3E}">
        <p14:creationId xmlns:p14="http://schemas.microsoft.com/office/powerpoint/2010/main" val="6849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C3FF-6DAB-826A-6723-D6D56C4EC0D5}"/>
              </a:ext>
            </a:extLst>
          </p:cNvPr>
          <p:cNvSpPr>
            <a:spLocks noGrp="1"/>
          </p:cNvSpPr>
          <p:nvPr>
            <p:ph type="title"/>
          </p:nvPr>
        </p:nvSpPr>
        <p:spPr/>
        <p:txBody>
          <a:bodyPr/>
          <a:lstStyle/>
          <a:p>
            <a:r>
              <a:rPr lang="en-US" dirty="0"/>
              <a:t>Integration Over the Domain: </a:t>
            </a:r>
            <a:br>
              <a:rPr lang="en-US" dirty="0"/>
            </a:br>
            <a:r>
              <a:rPr lang="en-US" dirty="0"/>
              <a:t>The ”Finite” in Finite-Volume and Finite Element</a:t>
            </a:r>
          </a:p>
        </p:txBody>
      </p:sp>
      <p:sp>
        <p:nvSpPr>
          <p:cNvPr id="3" name="Slide Number Placeholder 2">
            <a:extLst>
              <a:ext uri="{FF2B5EF4-FFF2-40B4-BE49-F238E27FC236}">
                <a16:creationId xmlns:a16="http://schemas.microsoft.com/office/drawing/2014/main" id="{32892471-98E1-9717-FFCB-01A636864770}"/>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61CB413A-5FCA-49F0-E228-72AD98F08754}"/>
              </a:ext>
            </a:extLst>
          </p:cNvPr>
          <p:cNvSpPr>
            <a:spLocks noGrp="1"/>
          </p:cNvSpPr>
          <p:nvPr>
            <p:ph sz="quarter" idx="11"/>
          </p:nvPr>
        </p:nvSpPr>
        <p:spPr>
          <a:xfrm>
            <a:off x="647700" y="1409699"/>
            <a:ext cx="7154207" cy="5292183"/>
          </a:xfrm>
        </p:spPr>
        <p:txBody>
          <a:bodyPr/>
          <a:lstStyle/>
          <a:p>
            <a:pPr marL="342900" indent="-342900">
              <a:buFont typeface="Arial" panose="020B0604020202020204" pitchFamily="34" charset="0"/>
              <a:buChar char="•"/>
            </a:pPr>
            <a:r>
              <a:rPr lang="en-US" dirty="0"/>
              <a:t>Consider a simple model equation with the heart domain in mind: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Integrating over the entire domain, </a:t>
            </a:r>
            <a:r>
              <a:rPr lang="en-US" dirty="0">
                <a:latin typeface="Symbol" pitchFamily="2" charset="2"/>
              </a:rPr>
              <a:t>W</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loss of generality, let us define a set of subdomains, </a:t>
            </a:r>
            <a:r>
              <a:rPr lang="en-US" dirty="0" err="1">
                <a:latin typeface="Symbol" pitchFamily="2" charset="2"/>
              </a:rPr>
              <a:t>W</a:t>
            </a:r>
            <a:r>
              <a:rPr lang="en-US" baseline="-25000" dirty="0" err="1"/>
              <a:t>k</a:t>
            </a:r>
            <a:r>
              <a:rPr lang="en-US" dirty="0"/>
              <a:t>:</a:t>
            </a: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endParaRPr lang="en-US" dirty="0">
              <a:latin typeface="Symbol" pitchFamily="2" charset="2"/>
            </a:endParaRPr>
          </a:p>
          <a:p>
            <a:pPr marL="342900" indent="-342900">
              <a:buFont typeface="Arial" panose="020B0604020202020204" pitchFamily="34" charset="0"/>
              <a:buChar char="•"/>
            </a:pPr>
            <a:r>
              <a:rPr lang="en-US" dirty="0"/>
              <a:t>As present, only volumetric integrals appear</a:t>
            </a:r>
          </a:p>
          <a:p>
            <a:endParaRPr lang="en-US" dirty="0"/>
          </a:p>
        </p:txBody>
      </p:sp>
      <p:pic>
        <p:nvPicPr>
          <p:cNvPr id="5" name="Picture 4">
            <a:extLst>
              <a:ext uri="{FF2B5EF4-FFF2-40B4-BE49-F238E27FC236}">
                <a16:creationId xmlns:a16="http://schemas.microsoft.com/office/drawing/2014/main" id="{E6B8D54B-6AD9-A98B-8721-092CE72EB46B}"/>
              </a:ext>
            </a:extLst>
          </p:cNvPr>
          <p:cNvPicPr>
            <a:picLocks noChangeAspect="1"/>
          </p:cNvPicPr>
          <p:nvPr/>
        </p:nvPicPr>
        <p:blipFill>
          <a:blip r:embed="rId2"/>
          <a:stretch>
            <a:fillRect/>
          </a:stretch>
        </p:blipFill>
        <p:spPr>
          <a:xfrm>
            <a:off x="7801907" y="2599718"/>
            <a:ext cx="4025189" cy="2264169"/>
          </a:xfrm>
          <a:prstGeom prst="rect">
            <a:avLst/>
          </a:prstGeom>
        </p:spPr>
      </p:pic>
      <p:sp>
        <p:nvSpPr>
          <p:cNvPr id="6" name="TextBox 5">
            <a:extLst>
              <a:ext uri="{FF2B5EF4-FFF2-40B4-BE49-F238E27FC236}">
                <a16:creationId xmlns:a16="http://schemas.microsoft.com/office/drawing/2014/main" id="{8F5F392F-3EE0-5778-74BA-4601C86001CB}"/>
              </a:ext>
            </a:extLst>
          </p:cNvPr>
          <p:cNvSpPr txBox="1"/>
          <p:nvPr/>
        </p:nvSpPr>
        <p:spPr>
          <a:xfrm>
            <a:off x="6783264" y="5271058"/>
            <a:ext cx="3424283" cy="1477328"/>
          </a:xfrm>
          <a:prstGeom prst="rect">
            <a:avLst/>
          </a:prstGeom>
          <a:noFill/>
        </p:spPr>
        <p:txBody>
          <a:bodyPr wrap="square" rtlCol="0">
            <a:spAutoFit/>
          </a:bodyPr>
          <a:lstStyle/>
          <a:p>
            <a:r>
              <a:rPr lang="en-US" dirty="0"/>
              <a:t>Note: The formality of </a:t>
            </a:r>
            <a:r>
              <a:rPr lang="en-US" dirty="0" err="1">
                <a:latin typeface="Symbol" pitchFamily="2" charset="2"/>
              </a:rPr>
              <a:t>S</a:t>
            </a:r>
            <a:r>
              <a:rPr lang="en-US" baseline="-25000" dirty="0" err="1"/>
              <a:t>k</a:t>
            </a:r>
            <a:r>
              <a:rPr lang="en-US" dirty="0"/>
              <a:t> and </a:t>
            </a:r>
            <a:r>
              <a:rPr lang="en-US" dirty="0" err="1">
                <a:latin typeface="Symbol" pitchFamily="2" charset="2"/>
              </a:rPr>
              <a:t>W</a:t>
            </a:r>
            <a:r>
              <a:rPr lang="en-US" baseline="-25000" dirty="0" err="1"/>
              <a:t>k</a:t>
            </a:r>
            <a:r>
              <a:rPr lang="en-US" dirty="0"/>
              <a:t> is implied to exist over the full domain and is often times dropped – integral type implied by </a:t>
            </a:r>
            <a:r>
              <a:rPr lang="en-US" dirty="0" err="1"/>
              <a:t>dV</a:t>
            </a:r>
            <a:r>
              <a:rPr lang="en-US" dirty="0"/>
              <a:t> and </a:t>
            </a:r>
            <a:r>
              <a:rPr lang="en-US" dirty="0" err="1"/>
              <a:t>dS</a:t>
            </a:r>
            <a:endParaRPr lang="en-US" dirty="0"/>
          </a:p>
        </p:txBody>
      </p:sp>
      <p:pic>
        <p:nvPicPr>
          <p:cNvPr id="8" name="Picture 7">
            <a:extLst>
              <a:ext uri="{FF2B5EF4-FFF2-40B4-BE49-F238E27FC236}">
                <a16:creationId xmlns:a16="http://schemas.microsoft.com/office/drawing/2014/main" id="{D3DB4928-411F-AE8C-8BE3-2749A3E91186}"/>
              </a:ext>
            </a:extLst>
          </p:cNvPr>
          <p:cNvPicPr>
            <a:picLocks noChangeAspect="1"/>
          </p:cNvPicPr>
          <p:nvPr/>
        </p:nvPicPr>
        <p:blipFill>
          <a:blip r:embed="rId3"/>
          <a:stretch>
            <a:fillRect/>
          </a:stretch>
        </p:blipFill>
        <p:spPr>
          <a:xfrm>
            <a:off x="3298903" y="1943874"/>
            <a:ext cx="1066800" cy="673100"/>
          </a:xfrm>
          <a:prstGeom prst="rect">
            <a:avLst/>
          </a:prstGeom>
        </p:spPr>
      </p:pic>
      <p:pic>
        <p:nvPicPr>
          <p:cNvPr id="11" name="Picture 10">
            <a:extLst>
              <a:ext uri="{FF2B5EF4-FFF2-40B4-BE49-F238E27FC236}">
                <a16:creationId xmlns:a16="http://schemas.microsoft.com/office/drawing/2014/main" id="{BE9A438A-BB77-2EA4-5828-690AB3E0686A}"/>
              </a:ext>
            </a:extLst>
          </p:cNvPr>
          <p:cNvPicPr>
            <a:picLocks noChangeAspect="1"/>
          </p:cNvPicPr>
          <p:nvPr/>
        </p:nvPicPr>
        <p:blipFill>
          <a:blip r:embed="rId4"/>
          <a:stretch>
            <a:fillRect/>
          </a:stretch>
        </p:blipFill>
        <p:spPr>
          <a:xfrm>
            <a:off x="1984453" y="4878349"/>
            <a:ext cx="3695700" cy="736600"/>
          </a:xfrm>
          <a:prstGeom prst="rect">
            <a:avLst/>
          </a:prstGeom>
        </p:spPr>
      </p:pic>
      <p:sp>
        <p:nvSpPr>
          <p:cNvPr id="12" name="TextBox 11">
            <a:extLst>
              <a:ext uri="{FF2B5EF4-FFF2-40B4-BE49-F238E27FC236}">
                <a16:creationId xmlns:a16="http://schemas.microsoft.com/office/drawing/2014/main" id="{2B83AEBB-E68E-666A-D8E7-7AF64A218B66}"/>
              </a:ext>
            </a:extLst>
          </p:cNvPr>
          <p:cNvSpPr txBox="1"/>
          <p:nvPr/>
        </p:nvSpPr>
        <p:spPr>
          <a:xfrm>
            <a:off x="6936059" y="2096429"/>
            <a:ext cx="0" cy="0"/>
          </a:xfrm>
          <a:prstGeom prst="rect">
            <a:avLst/>
          </a:prstGeom>
        </p:spPr>
        <p:txBody>
          <a:bodyPr vert="horz" wrap="none" lIns="91440" tIns="45720" rIns="91440" bIns="45720" rtlCol="0">
            <a:noAutofit/>
          </a:bodyPr>
          <a:lstStyle/>
          <a:p>
            <a:pPr algn="l"/>
            <a:r>
              <a:rPr lang="en-US" dirty="0"/>
              <a:t>Where F</a:t>
            </a:r>
            <a:r>
              <a:rPr lang="en-US" baseline="-25000" dirty="0"/>
              <a:t>j</a:t>
            </a:r>
            <a:r>
              <a:rPr lang="en-US" dirty="0"/>
              <a:t> is a flux and S is a source term</a:t>
            </a:r>
          </a:p>
        </p:txBody>
      </p:sp>
      <p:pic>
        <p:nvPicPr>
          <p:cNvPr id="13" name="Picture 12">
            <a:extLst>
              <a:ext uri="{FF2B5EF4-FFF2-40B4-BE49-F238E27FC236}">
                <a16:creationId xmlns:a16="http://schemas.microsoft.com/office/drawing/2014/main" id="{8FAF5853-9263-60B5-BD47-155D26A8F45C}"/>
              </a:ext>
            </a:extLst>
          </p:cNvPr>
          <p:cNvPicPr>
            <a:picLocks noChangeAspect="1"/>
          </p:cNvPicPr>
          <p:nvPr/>
        </p:nvPicPr>
        <p:blipFill>
          <a:blip r:embed="rId5"/>
          <a:stretch>
            <a:fillRect/>
          </a:stretch>
        </p:blipFill>
        <p:spPr>
          <a:xfrm>
            <a:off x="5680153" y="2721285"/>
            <a:ext cx="2552700" cy="673100"/>
          </a:xfrm>
          <a:prstGeom prst="rect">
            <a:avLst/>
          </a:prstGeom>
        </p:spPr>
      </p:pic>
    </p:spTree>
    <p:extLst>
      <p:ext uri="{BB962C8B-B14F-4D97-AF65-F5344CB8AC3E}">
        <p14:creationId xmlns:p14="http://schemas.microsoft.com/office/powerpoint/2010/main" val="36090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DC9E-FA0A-27F4-2D2B-FBD00D214C82}"/>
              </a:ext>
            </a:extLst>
          </p:cNvPr>
          <p:cNvSpPr>
            <a:spLocks noGrp="1"/>
          </p:cNvSpPr>
          <p:nvPr>
            <p:ph type="title"/>
          </p:nvPr>
        </p:nvSpPr>
        <p:spPr/>
        <p:txBody>
          <a:bodyPr/>
          <a:lstStyle/>
          <a:p>
            <a:r>
              <a:rPr lang="en-US" dirty="0"/>
              <a:t>Fundamentals of Discretization: Surface vs Volume Integrations</a:t>
            </a:r>
          </a:p>
        </p:txBody>
      </p:sp>
      <p:sp>
        <p:nvSpPr>
          <p:cNvPr id="3" name="Slide Number Placeholder 2">
            <a:extLst>
              <a:ext uri="{FF2B5EF4-FFF2-40B4-BE49-F238E27FC236}">
                <a16:creationId xmlns:a16="http://schemas.microsoft.com/office/drawing/2014/main" id="{28A765F3-1D85-D67B-86D2-B9A04FD962A9}"/>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E1634530-3957-07A4-0874-B3558F1CE60D}"/>
              </a:ext>
            </a:extLst>
          </p:cNvPr>
          <p:cNvSpPr>
            <a:spLocks noGrp="1"/>
          </p:cNvSpPr>
          <p:nvPr>
            <p:ph sz="quarter" idx="11"/>
          </p:nvPr>
        </p:nvSpPr>
        <p:spPr/>
        <p:txBody>
          <a:bodyPr/>
          <a:lstStyle/>
          <a:p>
            <a:pPr marL="342900" indent="-342900">
              <a:buFont typeface="Arial" panose="020B0604020202020204" pitchFamily="34" charset="0"/>
              <a:buChar char="•"/>
            </a:pPr>
            <a:r>
              <a:rPr lang="en-US" dirty="0"/>
              <a:t>Given a partial differential equation (PDE) and associated volumetric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Applying Gauss Divergence provides the standard finite volume form for fluxes in surface integral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can also multiple PDE by an arbitrary test function, w, and integrate over a volume,</a:t>
            </a:r>
          </a:p>
          <a:p>
            <a:endParaRPr lang="en-US" dirty="0"/>
          </a:p>
        </p:txBody>
      </p:sp>
      <p:pic>
        <p:nvPicPr>
          <p:cNvPr id="5" name="Picture 4">
            <a:extLst>
              <a:ext uri="{FF2B5EF4-FFF2-40B4-BE49-F238E27FC236}">
                <a16:creationId xmlns:a16="http://schemas.microsoft.com/office/drawing/2014/main" id="{A0991189-382E-9661-B7DA-B379FE6CA5F2}"/>
              </a:ext>
            </a:extLst>
          </p:cNvPr>
          <p:cNvPicPr>
            <a:picLocks noChangeAspect="1"/>
          </p:cNvPicPr>
          <p:nvPr/>
        </p:nvPicPr>
        <p:blipFill>
          <a:blip r:embed="rId2"/>
          <a:stretch>
            <a:fillRect/>
          </a:stretch>
        </p:blipFill>
        <p:spPr>
          <a:xfrm>
            <a:off x="4482021" y="1812864"/>
            <a:ext cx="2451100" cy="673100"/>
          </a:xfrm>
          <a:prstGeom prst="rect">
            <a:avLst/>
          </a:prstGeom>
        </p:spPr>
      </p:pic>
      <p:pic>
        <p:nvPicPr>
          <p:cNvPr id="6" name="Picture 5">
            <a:extLst>
              <a:ext uri="{FF2B5EF4-FFF2-40B4-BE49-F238E27FC236}">
                <a16:creationId xmlns:a16="http://schemas.microsoft.com/office/drawing/2014/main" id="{2304DE8F-F9BC-9A10-92A1-DB0B32881F94}"/>
              </a:ext>
            </a:extLst>
          </p:cNvPr>
          <p:cNvPicPr>
            <a:picLocks noChangeAspect="1"/>
          </p:cNvPicPr>
          <p:nvPr/>
        </p:nvPicPr>
        <p:blipFill>
          <a:blip r:embed="rId3"/>
          <a:stretch>
            <a:fillRect/>
          </a:stretch>
        </p:blipFill>
        <p:spPr>
          <a:xfrm>
            <a:off x="2433873" y="3255767"/>
            <a:ext cx="2819400" cy="673100"/>
          </a:xfrm>
          <a:prstGeom prst="rect">
            <a:avLst/>
          </a:prstGeom>
        </p:spPr>
      </p:pic>
      <p:pic>
        <p:nvPicPr>
          <p:cNvPr id="7" name="Picture 6">
            <a:extLst>
              <a:ext uri="{FF2B5EF4-FFF2-40B4-BE49-F238E27FC236}">
                <a16:creationId xmlns:a16="http://schemas.microsoft.com/office/drawing/2014/main" id="{C64904D1-F4FD-880E-3AF2-B71250B8A513}"/>
              </a:ext>
            </a:extLst>
          </p:cNvPr>
          <p:cNvPicPr>
            <a:picLocks noChangeAspect="1"/>
          </p:cNvPicPr>
          <p:nvPr/>
        </p:nvPicPr>
        <p:blipFill>
          <a:blip r:embed="rId4"/>
          <a:stretch>
            <a:fillRect/>
          </a:stretch>
        </p:blipFill>
        <p:spPr>
          <a:xfrm>
            <a:off x="6550889" y="3274817"/>
            <a:ext cx="2476500" cy="635000"/>
          </a:xfrm>
          <a:prstGeom prst="rect">
            <a:avLst/>
          </a:prstGeom>
        </p:spPr>
      </p:pic>
      <p:cxnSp>
        <p:nvCxnSpPr>
          <p:cNvPr id="8" name="Straight Arrow Connector 7">
            <a:extLst>
              <a:ext uri="{FF2B5EF4-FFF2-40B4-BE49-F238E27FC236}">
                <a16:creationId xmlns:a16="http://schemas.microsoft.com/office/drawing/2014/main" id="{EAB0F224-5B12-70BD-687E-21157D33087B}"/>
              </a:ext>
            </a:extLst>
          </p:cNvPr>
          <p:cNvCxnSpPr>
            <a:cxnSpLocks/>
          </p:cNvCxnSpPr>
          <p:nvPr/>
        </p:nvCxnSpPr>
        <p:spPr>
          <a:xfrm>
            <a:off x="5621499" y="3592317"/>
            <a:ext cx="57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6CA4482-9509-E864-0810-FF01FFFD704E}"/>
              </a:ext>
            </a:extLst>
          </p:cNvPr>
          <p:cNvPicPr>
            <a:picLocks noChangeAspect="1"/>
          </p:cNvPicPr>
          <p:nvPr/>
        </p:nvPicPr>
        <p:blipFill>
          <a:blip r:embed="rId5"/>
          <a:stretch>
            <a:fillRect/>
          </a:stretch>
        </p:blipFill>
        <p:spPr>
          <a:xfrm>
            <a:off x="1372452" y="4720738"/>
            <a:ext cx="2870200" cy="673100"/>
          </a:xfrm>
          <a:prstGeom prst="rect">
            <a:avLst/>
          </a:prstGeom>
        </p:spPr>
      </p:pic>
      <p:pic>
        <p:nvPicPr>
          <p:cNvPr id="10" name="Picture 9">
            <a:extLst>
              <a:ext uri="{FF2B5EF4-FFF2-40B4-BE49-F238E27FC236}">
                <a16:creationId xmlns:a16="http://schemas.microsoft.com/office/drawing/2014/main" id="{DC7969F5-3F0D-40DB-1EFC-DF1E3DE498C6}"/>
              </a:ext>
            </a:extLst>
          </p:cNvPr>
          <p:cNvPicPr>
            <a:picLocks noChangeAspect="1"/>
          </p:cNvPicPr>
          <p:nvPr/>
        </p:nvPicPr>
        <p:blipFill>
          <a:blip r:embed="rId6"/>
          <a:stretch>
            <a:fillRect/>
          </a:stretch>
        </p:blipFill>
        <p:spPr>
          <a:xfrm>
            <a:off x="1208484" y="5520290"/>
            <a:ext cx="4445000" cy="673100"/>
          </a:xfrm>
          <a:prstGeom prst="rect">
            <a:avLst/>
          </a:prstGeom>
        </p:spPr>
      </p:pic>
      <p:pic>
        <p:nvPicPr>
          <p:cNvPr id="11" name="Picture 10">
            <a:extLst>
              <a:ext uri="{FF2B5EF4-FFF2-40B4-BE49-F238E27FC236}">
                <a16:creationId xmlns:a16="http://schemas.microsoft.com/office/drawing/2014/main" id="{165BC4A0-F7B7-91A2-1A24-97FCFEC7F04D}"/>
              </a:ext>
            </a:extLst>
          </p:cNvPr>
          <p:cNvPicPr>
            <a:picLocks noChangeAspect="1"/>
          </p:cNvPicPr>
          <p:nvPr/>
        </p:nvPicPr>
        <p:blipFill>
          <a:blip r:embed="rId7"/>
          <a:stretch>
            <a:fillRect/>
          </a:stretch>
        </p:blipFill>
        <p:spPr>
          <a:xfrm>
            <a:off x="7016231" y="5941415"/>
            <a:ext cx="2921000" cy="673100"/>
          </a:xfrm>
          <a:prstGeom prst="rect">
            <a:avLst/>
          </a:prstGeom>
        </p:spPr>
      </p:pic>
      <p:sp>
        <p:nvSpPr>
          <p:cNvPr id="12" name="TextBox 11">
            <a:extLst>
              <a:ext uri="{FF2B5EF4-FFF2-40B4-BE49-F238E27FC236}">
                <a16:creationId xmlns:a16="http://schemas.microsoft.com/office/drawing/2014/main" id="{3E8B22B0-799C-E9D5-13B5-E96EDE0E4C06}"/>
              </a:ext>
            </a:extLst>
          </p:cNvPr>
          <p:cNvSpPr txBox="1"/>
          <p:nvPr/>
        </p:nvSpPr>
        <p:spPr>
          <a:xfrm>
            <a:off x="6674936" y="4551042"/>
            <a:ext cx="4520057" cy="1200329"/>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Next, integrate by parts and apply </a:t>
            </a:r>
          </a:p>
          <a:p>
            <a:r>
              <a:rPr lang="en-US" dirty="0">
                <a:latin typeface="Open Sans" panose="020B0606030504020204" pitchFamily="34" charset="0"/>
                <a:ea typeface="Open Sans" panose="020B0606030504020204" pitchFamily="34" charset="0"/>
                <a:cs typeface="Open Sans" panose="020B0606030504020204" pitchFamily="34" charset="0"/>
              </a:rPr>
              <a:t>Gauss-Divergence. Note, that test function must be differentiable – shown here, at least once..</a:t>
            </a:r>
          </a:p>
        </p:txBody>
      </p:sp>
    </p:spTree>
    <p:extLst>
      <p:ext uri="{BB962C8B-B14F-4D97-AF65-F5344CB8AC3E}">
        <p14:creationId xmlns:p14="http://schemas.microsoft.com/office/powerpoint/2010/main" val="32014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AD31737D-B391-D483-C558-1835D6BEDB8F}"/>
              </a:ext>
            </a:extLst>
          </p:cNvPr>
          <p:cNvPicPr>
            <a:picLocks noChangeAspect="1"/>
          </p:cNvPicPr>
          <p:nvPr/>
        </p:nvPicPr>
        <p:blipFill>
          <a:blip r:embed="rId2"/>
          <a:stretch>
            <a:fillRect/>
          </a:stretch>
        </p:blipFill>
        <p:spPr>
          <a:xfrm>
            <a:off x="1861564" y="2162495"/>
            <a:ext cx="5420874" cy="4572000"/>
          </a:xfrm>
          <a:prstGeom prst="rect">
            <a:avLst/>
          </a:prstGeom>
        </p:spPr>
      </p:pic>
    </p:spTree>
    <p:extLst>
      <p:ext uri="{BB962C8B-B14F-4D97-AF65-F5344CB8AC3E}">
        <p14:creationId xmlns:p14="http://schemas.microsoft.com/office/powerpoint/2010/main" val="4076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131ED8D0-5747-AC04-B3EE-42B893F20DAD}"/>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0ADC42AE-F1A2-D2FA-545A-0456E0B0A451}"/>
              </a:ext>
            </a:extLst>
          </p:cNvPr>
          <p:cNvSpPr txBox="1"/>
          <p:nvPr/>
        </p:nvSpPr>
        <p:spPr>
          <a:xfrm>
            <a:off x="78041" y="3502609"/>
            <a:ext cx="2321469" cy="646331"/>
          </a:xfrm>
          <a:prstGeom prst="rect">
            <a:avLst/>
          </a:prstGeom>
          <a:noFill/>
        </p:spPr>
        <p:txBody>
          <a:bodyPr wrap="none" rtlCol="0">
            <a:spAutoFit/>
          </a:bodyPr>
          <a:lstStyle/>
          <a:p>
            <a:pPr algn="ctr"/>
            <a:r>
              <a:rPr lang="en-US" dirty="0"/>
              <a:t>face</a:t>
            </a:r>
          </a:p>
          <a:p>
            <a:pPr algn="ctr"/>
            <a:r>
              <a:rPr lang="en-US" dirty="0"/>
              <a:t>(in 2D, also an edge)</a:t>
            </a:r>
          </a:p>
        </p:txBody>
      </p:sp>
      <p:cxnSp>
        <p:nvCxnSpPr>
          <p:cNvPr id="7" name="Straight Arrow Connector 6">
            <a:extLst>
              <a:ext uri="{FF2B5EF4-FFF2-40B4-BE49-F238E27FC236}">
                <a16:creationId xmlns:a16="http://schemas.microsoft.com/office/drawing/2014/main" id="{54E308CD-6645-E331-DF1F-3604680E1B60}"/>
              </a:ext>
            </a:extLst>
          </p:cNvPr>
          <p:cNvCxnSpPr>
            <a:cxnSpLocks/>
          </p:cNvCxnSpPr>
          <p:nvPr/>
        </p:nvCxnSpPr>
        <p:spPr>
          <a:xfrm flipV="1">
            <a:off x="1621898" y="3572015"/>
            <a:ext cx="1236915" cy="1584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2B5A8C-2FE8-8C74-BFCF-D7CDB92454CE}"/>
              </a:ext>
            </a:extLst>
          </p:cNvPr>
          <p:cNvSpPr txBox="1"/>
          <p:nvPr/>
        </p:nvSpPr>
        <p:spPr>
          <a:xfrm>
            <a:off x="441375" y="4708634"/>
            <a:ext cx="1050289" cy="646331"/>
          </a:xfrm>
          <a:prstGeom prst="rect">
            <a:avLst/>
          </a:prstGeom>
          <a:noFill/>
        </p:spPr>
        <p:txBody>
          <a:bodyPr wrap="none" rtlCol="0">
            <a:spAutoFit/>
          </a:bodyPr>
          <a:lstStyle/>
          <a:p>
            <a:pPr algn="ctr"/>
            <a:r>
              <a:rPr lang="en-US" dirty="0"/>
              <a:t>centroid</a:t>
            </a:r>
          </a:p>
          <a:p>
            <a:pPr algn="ctr"/>
            <a:r>
              <a:rPr lang="en-US" dirty="0"/>
              <a:t>(DOF)</a:t>
            </a:r>
          </a:p>
        </p:txBody>
      </p:sp>
      <p:cxnSp>
        <p:nvCxnSpPr>
          <p:cNvPr id="9" name="Straight Arrow Connector 8">
            <a:extLst>
              <a:ext uri="{FF2B5EF4-FFF2-40B4-BE49-F238E27FC236}">
                <a16:creationId xmlns:a16="http://schemas.microsoft.com/office/drawing/2014/main" id="{89B50FA2-67F8-E644-87D6-7E83289788E7}"/>
              </a:ext>
            </a:extLst>
          </p:cNvPr>
          <p:cNvCxnSpPr>
            <a:cxnSpLocks/>
          </p:cNvCxnSpPr>
          <p:nvPr/>
        </p:nvCxnSpPr>
        <p:spPr>
          <a:xfrm>
            <a:off x="1621898" y="4877570"/>
            <a:ext cx="3139288" cy="15688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4F8FE5-A9C4-CCB8-C74E-F738ACFB9350}"/>
              </a:ext>
            </a:extLst>
          </p:cNvPr>
          <p:cNvSpPr txBox="1"/>
          <p:nvPr/>
        </p:nvSpPr>
        <p:spPr>
          <a:xfrm>
            <a:off x="430924" y="6032938"/>
            <a:ext cx="1042273" cy="369332"/>
          </a:xfrm>
          <a:prstGeom prst="rect">
            <a:avLst/>
          </a:prstGeom>
          <a:noFill/>
        </p:spPr>
        <p:txBody>
          <a:bodyPr wrap="none" rtlCol="0">
            <a:spAutoFit/>
          </a:bodyPr>
          <a:lstStyle/>
          <a:p>
            <a:r>
              <a:rPr lang="en-US" dirty="0"/>
              <a:t>element</a:t>
            </a:r>
          </a:p>
        </p:txBody>
      </p:sp>
      <p:cxnSp>
        <p:nvCxnSpPr>
          <p:cNvPr id="11" name="Straight Arrow Connector 10">
            <a:extLst>
              <a:ext uri="{FF2B5EF4-FFF2-40B4-BE49-F238E27FC236}">
                <a16:creationId xmlns:a16="http://schemas.microsoft.com/office/drawing/2014/main" id="{4AA9F7D6-2FFB-CA6A-708A-D3BFFAE87091}"/>
              </a:ext>
            </a:extLst>
          </p:cNvPr>
          <p:cNvCxnSpPr>
            <a:cxnSpLocks/>
            <a:stCxn id="10" idx="3"/>
          </p:cNvCxnSpPr>
          <p:nvPr/>
        </p:nvCxnSpPr>
        <p:spPr>
          <a:xfrm flipV="1">
            <a:off x="1473197" y="6032938"/>
            <a:ext cx="1480210" cy="18466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4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32B871E-F066-17D5-8F89-C64A12FAA7F4}"/>
              </a:ext>
            </a:extLst>
          </p:cNvPr>
          <p:cNvPicPr>
            <a:picLocks noChangeAspect="1"/>
          </p:cNvPicPr>
          <p:nvPr/>
        </p:nvPicPr>
        <p:blipFill>
          <a:blip r:embed="rId2"/>
          <a:stretch>
            <a:fillRect/>
          </a:stretch>
        </p:blipFill>
        <p:spPr>
          <a:xfrm>
            <a:off x="1861564" y="2162495"/>
            <a:ext cx="5420874" cy="4572000"/>
          </a:xfrm>
          <a:prstGeom prst="rect">
            <a:avLst/>
          </a:prstGeom>
        </p:spPr>
      </p:pic>
      <p:cxnSp>
        <p:nvCxnSpPr>
          <p:cNvPr id="6" name="Straight Arrow Connector 5">
            <a:extLst>
              <a:ext uri="{FF2B5EF4-FFF2-40B4-BE49-F238E27FC236}">
                <a16:creationId xmlns:a16="http://schemas.microsoft.com/office/drawing/2014/main" id="{FF4AEA32-49CF-3E53-579E-2E252A27E4B7}"/>
              </a:ext>
            </a:extLst>
          </p:cNvPr>
          <p:cNvCxnSpPr>
            <a:cxnSpLocks/>
            <a:stCxn id="7" idx="1"/>
          </p:cNvCxnSpPr>
          <p:nvPr/>
        </p:nvCxnSpPr>
        <p:spPr>
          <a:xfrm flipH="1">
            <a:off x="4761186" y="3129428"/>
            <a:ext cx="2827284" cy="6963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EDB07-F9F3-B822-CF60-56DF1B495FC4}"/>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FBCC6339-61B3-945E-5EAA-4F06E8DB97C6}"/>
              </a:ext>
            </a:extLst>
          </p:cNvPr>
          <p:cNvCxnSpPr>
            <a:cxnSpLocks/>
            <a:stCxn id="7" idx="1"/>
          </p:cNvCxnSpPr>
          <p:nvPr/>
        </p:nvCxnSpPr>
        <p:spPr>
          <a:xfrm flipH="1">
            <a:off x="6006763" y="3129428"/>
            <a:ext cx="1581707" cy="20584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DF68099-9A73-4DA9-10D9-029C18F6174F}"/>
              </a:ext>
            </a:extLst>
          </p:cNvPr>
          <p:cNvCxnSpPr>
            <a:cxnSpLocks/>
            <a:stCxn id="7" idx="1"/>
          </p:cNvCxnSpPr>
          <p:nvPr/>
        </p:nvCxnSpPr>
        <p:spPr>
          <a:xfrm flipH="1">
            <a:off x="4303315" y="3129428"/>
            <a:ext cx="3285155" cy="25311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dirty="0"/>
              <a:t>Lecture Objectives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t>The Concept of Meshing</a:t>
            </a:r>
          </a:p>
          <a:p>
            <a:pPr marL="342900" indent="-342900">
              <a:buFont typeface="Arial" panose="020B0604020202020204" pitchFamily="34" charset="0"/>
              <a:buChar char="•"/>
            </a:pPr>
            <a:r>
              <a:rPr lang="en-US" dirty="0"/>
              <a:t>Why Unstructured?</a:t>
            </a:r>
          </a:p>
          <a:p>
            <a:pPr marL="342900" indent="-342900">
              <a:buFont typeface="Arial" panose="020B0604020202020204" pitchFamily="34" charset="0"/>
              <a:buChar char="•"/>
            </a:pPr>
            <a:r>
              <a:rPr lang="en-US" dirty="0"/>
              <a:t>Unstructured Element Types</a:t>
            </a:r>
          </a:p>
          <a:p>
            <a:pPr marL="342900" indent="-342900">
              <a:buFont typeface="Arial" panose="020B0604020202020204" pitchFamily="34" charset="0"/>
              <a:buChar char="•"/>
            </a:pPr>
            <a:r>
              <a:rPr lang="en-US" dirty="0"/>
              <a:t>Cell-centered Finite Volume (FV)</a:t>
            </a:r>
          </a:p>
          <a:p>
            <a:pPr marL="342900" indent="-342900">
              <a:buFont typeface="Arial" panose="020B0604020202020204" pitchFamily="34" charset="0"/>
              <a:buChar char="•"/>
            </a:pPr>
            <a:r>
              <a:rPr lang="en-US" dirty="0"/>
              <a:t>Edge-based Vertex-Centered (EBVC)</a:t>
            </a:r>
          </a:p>
          <a:p>
            <a:pPr marL="342900" indent="-342900">
              <a:buFont typeface="Arial" panose="020B0604020202020204" pitchFamily="34" charset="0"/>
              <a:buChar char="•"/>
            </a:pPr>
            <a:r>
              <a:rPr lang="en-US" dirty="0"/>
              <a:t>Control-Volume Finite Element Method (CVFEM) </a:t>
            </a:r>
          </a:p>
          <a:p>
            <a:pPr marL="342900" indent="-342900">
              <a:buFont typeface="Arial" panose="020B0604020202020204" pitchFamily="34" charset="0"/>
              <a:buChar char="•"/>
            </a:pPr>
            <a:r>
              <a:rPr lang="en-US" dirty="0"/>
              <a:t>Finite Element Method (FEM)</a:t>
            </a:r>
          </a:p>
          <a:p>
            <a:pPr marL="342900" indent="-342900">
              <a:buFont typeface="Arial" panose="020B0604020202020204" pitchFamily="34" charset="0"/>
              <a:buChar char="•"/>
            </a:pPr>
            <a:r>
              <a:rPr lang="en-US" dirty="0"/>
              <a:t>Staggered arrangement</a:t>
            </a:r>
          </a:p>
        </p:txBody>
      </p:sp>
    </p:spTree>
    <p:extLst>
      <p:ext uri="{BB962C8B-B14F-4D97-AF65-F5344CB8AC3E}">
        <p14:creationId xmlns:p14="http://schemas.microsoft.com/office/powerpoint/2010/main" val="221368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A1C8844-61C9-65A4-5737-6AB42C4047E1}"/>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27E3990F-118D-A027-8C88-731F55D5E6DB}"/>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5D2B74B8-F391-83AE-896C-E1B816B4911C}"/>
              </a:ext>
            </a:extLst>
          </p:cNvPr>
          <p:cNvCxnSpPr>
            <a:cxnSpLocks/>
            <a:stCxn id="6" idx="1"/>
          </p:cNvCxnSpPr>
          <p:nvPr/>
        </p:nvCxnSpPr>
        <p:spPr>
          <a:xfrm flipH="1">
            <a:off x="5391807" y="3297591"/>
            <a:ext cx="1396084" cy="18734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Element:Face:Element</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finite volume (shaded region) </a:t>
            </a:r>
          </a:p>
          <a:p>
            <a:pPr marL="726948" lvl="1" indent="-342900">
              <a:buFont typeface="Arial" panose="020B0604020202020204" pitchFamily="34" charset="0"/>
              <a:buChar char="•"/>
            </a:pPr>
            <a:r>
              <a:rPr lang="en-US" dirty="0"/>
              <a:t>Degree of freedom (DOF), i.e., solution, resides at the centroid of the element</a:t>
            </a:r>
            <a:endParaRPr lang="en-US" dirty="0">
              <a:latin typeface="Symbol" pitchFamily="2" charset="2"/>
            </a:endParaRPr>
          </a:p>
          <a:p>
            <a:endParaRPr lang="en-US" dirty="0"/>
          </a:p>
        </p:txBody>
      </p:sp>
      <p:pic>
        <p:nvPicPr>
          <p:cNvPr id="5" name="Picture 4">
            <a:extLst>
              <a:ext uri="{FF2B5EF4-FFF2-40B4-BE49-F238E27FC236}">
                <a16:creationId xmlns:a16="http://schemas.microsoft.com/office/drawing/2014/main" id="{FCD9F444-97A1-33F2-24BA-9A53E6063F1B}"/>
              </a:ext>
            </a:extLst>
          </p:cNvPr>
          <p:cNvPicPr>
            <a:picLocks noChangeAspect="1"/>
          </p:cNvPicPr>
          <p:nvPr/>
        </p:nvPicPr>
        <p:blipFill>
          <a:blip r:embed="rId2"/>
          <a:stretch>
            <a:fillRect/>
          </a:stretch>
        </p:blipFill>
        <p:spPr>
          <a:xfrm>
            <a:off x="1861564" y="2162495"/>
            <a:ext cx="5420874" cy="4572000"/>
          </a:xfrm>
          <a:prstGeom prst="rect">
            <a:avLst/>
          </a:prstGeom>
        </p:spPr>
      </p:pic>
      <p:sp>
        <p:nvSpPr>
          <p:cNvPr id="6" name="TextBox 5">
            <a:extLst>
              <a:ext uri="{FF2B5EF4-FFF2-40B4-BE49-F238E27FC236}">
                <a16:creationId xmlns:a16="http://schemas.microsoft.com/office/drawing/2014/main" id="{C13B8A9D-D9ED-39E7-47AC-CC32BD86A1AF}"/>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7706A575-75F4-4748-FDEE-C30C7B231E81}"/>
              </a:ext>
            </a:extLst>
          </p:cNvPr>
          <p:cNvCxnSpPr>
            <a:cxnSpLocks/>
            <a:stCxn id="6" idx="1"/>
          </p:cNvCxnSpPr>
          <p:nvPr/>
        </p:nvCxnSpPr>
        <p:spPr>
          <a:xfrm flipH="1">
            <a:off x="5013434" y="3297591"/>
            <a:ext cx="1782697" cy="1673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0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3A1CB512-D123-82D8-3BCE-B61BB60CE2B3}"/>
              </a:ext>
            </a:extLst>
          </p:cNvPr>
          <p:cNvPicPr>
            <a:picLocks noChangeAspect="1"/>
          </p:cNvPicPr>
          <p:nvPr/>
        </p:nvPicPr>
        <p:blipFill>
          <a:blip r:embed="rId2"/>
          <a:stretch>
            <a:fillRect/>
          </a:stretch>
        </p:blipFill>
        <p:spPr>
          <a:xfrm>
            <a:off x="1861564" y="2156681"/>
            <a:ext cx="5420872" cy="4572000"/>
          </a:xfrm>
          <a:prstGeom prst="rect">
            <a:avLst/>
          </a:prstGeom>
        </p:spPr>
      </p:pic>
    </p:spTree>
    <p:extLst>
      <p:ext uri="{BB962C8B-B14F-4D97-AF65-F5344CB8AC3E}">
        <p14:creationId xmlns:p14="http://schemas.microsoft.com/office/powerpoint/2010/main" val="103275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3A80524-5AC5-47FC-8ED4-7F524E83F3CE}"/>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A8058B6C-76B0-3246-8498-F1676BF450A5}"/>
              </a:ext>
            </a:extLst>
          </p:cNvPr>
          <p:cNvSpPr txBox="1"/>
          <p:nvPr/>
        </p:nvSpPr>
        <p:spPr>
          <a:xfrm>
            <a:off x="268089" y="2585545"/>
            <a:ext cx="2539478" cy="646331"/>
          </a:xfrm>
          <a:prstGeom prst="rect">
            <a:avLst/>
          </a:prstGeom>
          <a:noFill/>
        </p:spPr>
        <p:txBody>
          <a:bodyPr wrap="none" rtlCol="0">
            <a:spAutoFit/>
          </a:bodyPr>
          <a:lstStyle/>
          <a:p>
            <a:pPr algn="ctr"/>
            <a:r>
              <a:rPr lang="en-US" dirty="0"/>
              <a:t>node</a:t>
            </a:r>
          </a:p>
          <a:p>
            <a:pPr algn="ctr"/>
            <a:r>
              <a:rPr lang="en-US" dirty="0"/>
              <a:t>(vertex of an element)</a:t>
            </a:r>
          </a:p>
        </p:txBody>
      </p:sp>
      <p:cxnSp>
        <p:nvCxnSpPr>
          <p:cNvPr id="7" name="Straight Arrow Connector 6">
            <a:extLst>
              <a:ext uri="{FF2B5EF4-FFF2-40B4-BE49-F238E27FC236}">
                <a16:creationId xmlns:a16="http://schemas.microsoft.com/office/drawing/2014/main" id="{DB6AEA3A-AB19-6017-24E0-B6B103EC704A}"/>
              </a:ext>
            </a:extLst>
          </p:cNvPr>
          <p:cNvCxnSpPr>
            <a:cxnSpLocks/>
          </p:cNvCxnSpPr>
          <p:nvPr/>
        </p:nvCxnSpPr>
        <p:spPr>
          <a:xfrm>
            <a:off x="1936465" y="2761817"/>
            <a:ext cx="2237435"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0F9136-F516-A734-46D4-40FF014A8269}"/>
              </a:ext>
            </a:extLst>
          </p:cNvPr>
          <p:cNvSpPr txBox="1"/>
          <p:nvPr/>
        </p:nvSpPr>
        <p:spPr>
          <a:xfrm>
            <a:off x="268089" y="4667344"/>
            <a:ext cx="1721946" cy="646331"/>
          </a:xfrm>
          <a:prstGeom prst="rect">
            <a:avLst/>
          </a:prstGeom>
          <a:noFill/>
        </p:spPr>
        <p:txBody>
          <a:bodyPr wrap="none" rtlCol="0">
            <a:spAutoFit/>
          </a:bodyPr>
          <a:lstStyle/>
          <a:p>
            <a:pPr algn="ctr"/>
            <a:r>
              <a:rPr lang="en-US" dirty="0"/>
              <a:t>edge</a:t>
            </a:r>
          </a:p>
          <a:p>
            <a:pPr algn="ctr"/>
            <a:r>
              <a:rPr lang="en-US" dirty="0"/>
              <a:t>(of an element</a:t>
            </a:r>
          </a:p>
        </p:txBody>
      </p:sp>
      <p:cxnSp>
        <p:nvCxnSpPr>
          <p:cNvPr id="9" name="Straight Arrow Connector 8">
            <a:extLst>
              <a:ext uri="{FF2B5EF4-FFF2-40B4-BE49-F238E27FC236}">
                <a16:creationId xmlns:a16="http://schemas.microsoft.com/office/drawing/2014/main" id="{F12BC614-0ABC-6F91-CA2A-F86878C0654D}"/>
              </a:ext>
            </a:extLst>
          </p:cNvPr>
          <p:cNvCxnSpPr>
            <a:cxnSpLocks/>
          </p:cNvCxnSpPr>
          <p:nvPr/>
        </p:nvCxnSpPr>
        <p:spPr>
          <a:xfrm flipV="1">
            <a:off x="1936465" y="4561490"/>
            <a:ext cx="1195618" cy="4824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97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E93D1C44-BB02-8BA3-316D-ABCDB48F101A}"/>
              </a:ext>
            </a:extLst>
          </p:cNvPr>
          <p:cNvPicPr>
            <a:picLocks noChangeAspect="1"/>
          </p:cNvPicPr>
          <p:nvPr/>
        </p:nvPicPr>
        <p:blipFill>
          <a:blip r:embed="rId2"/>
          <a:stretch>
            <a:fillRect/>
          </a:stretch>
        </p:blipFill>
        <p:spPr>
          <a:xfrm>
            <a:off x="1861564" y="2156681"/>
            <a:ext cx="5420872" cy="4572000"/>
          </a:xfrm>
          <a:prstGeom prst="rect">
            <a:avLst/>
          </a:prstGeom>
        </p:spPr>
      </p:pic>
      <p:cxnSp>
        <p:nvCxnSpPr>
          <p:cNvPr id="6" name="Straight Arrow Connector 5">
            <a:extLst>
              <a:ext uri="{FF2B5EF4-FFF2-40B4-BE49-F238E27FC236}">
                <a16:creationId xmlns:a16="http://schemas.microsoft.com/office/drawing/2014/main" id="{8670A9D9-320B-419A-0379-93E9FF7B8BB6}"/>
              </a:ext>
            </a:extLst>
          </p:cNvPr>
          <p:cNvCxnSpPr>
            <a:cxnSpLocks/>
            <a:stCxn id="7" idx="1"/>
          </p:cNvCxnSpPr>
          <p:nvPr/>
        </p:nvCxnSpPr>
        <p:spPr>
          <a:xfrm flipH="1" flipV="1">
            <a:off x="4414345" y="2722179"/>
            <a:ext cx="3174125" cy="4072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2FF411-87BF-B019-ED27-51FC8E401E29}"/>
              </a:ext>
            </a:extLst>
          </p:cNvPr>
          <p:cNvSpPr txBox="1"/>
          <p:nvPr/>
        </p:nvSpPr>
        <p:spPr>
          <a:xfrm>
            <a:off x="7588470" y="2806262"/>
            <a:ext cx="1354858" cy="646331"/>
          </a:xfrm>
          <a:prstGeom prst="rect">
            <a:avLst/>
          </a:prstGeom>
          <a:noFill/>
        </p:spPr>
        <p:txBody>
          <a:bodyPr wrap="none" rtlCol="0">
            <a:spAutoFit/>
          </a:bodyPr>
          <a:lstStyle/>
          <a:p>
            <a:pPr algn="ctr"/>
            <a:r>
              <a:rPr lang="en-US" dirty="0"/>
              <a:t>Connected </a:t>
            </a:r>
          </a:p>
          <a:p>
            <a:pPr algn="ctr"/>
            <a:r>
              <a:rPr lang="en-US" dirty="0"/>
              <a:t>DOFs</a:t>
            </a:r>
          </a:p>
        </p:txBody>
      </p:sp>
      <p:cxnSp>
        <p:nvCxnSpPr>
          <p:cNvPr id="8" name="Straight Arrow Connector 7">
            <a:extLst>
              <a:ext uri="{FF2B5EF4-FFF2-40B4-BE49-F238E27FC236}">
                <a16:creationId xmlns:a16="http://schemas.microsoft.com/office/drawing/2014/main" id="{25BC0B7D-C59D-E6A4-B695-004B8CB8F7DD}"/>
              </a:ext>
            </a:extLst>
          </p:cNvPr>
          <p:cNvCxnSpPr>
            <a:cxnSpLocks/>
            <a:stCxn id="7" idx="1"/>
          </p:cNvCxnSpPr>
          <p:nvPr/>
        </p:nvCxnSpPr>
        <p:spPr>
          <a:xfrm flipH="1">
            <a:off x="5339255" y="3129428"/>
            <a:ext cx="2249215" cy="275206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59E6AB-8F31-4C06-10D7-AFFC664B3475}"/>
              </a:ext>
            </a:extLst>
          </p:cNvPr>
          <p:cNvCxnSpPr>
            <a:cxnSpLocks/>
            <a:stCxn id="7" idx="1"/>
          </p:cNvCxnSpPr>
          <p:nvPr/>
        </p:nvCxnSpPr>
        <p:spPr>
          <a:xfrm flipH="1">
            <a:off x="5528441" y="3129428"/>
            <a:ext cx="2060029" cy="133746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043E6-84EC-8D28-A905-98A10B483491}"/>
              </a:ext>
            </a:extLst>
          </p:cNvPr>
          <p:cNvCxnSpPr>
            <a:cxnSpLocks/>
            <a:stCxn id="7" idx="1"/>
          </p:cNvCxnSpPr>
          <p:nvPr/>
        </p:nvCxnSpPr>
        <p:spPr>
          <a:xfrm flipH="1">
            <a:off x="3647092" y="3129428"/>
            <a:ext cx="3941378" cy="339980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4DF96-5F52-CEF7-8446-5294ECEDAB1E}"/>
              </a:ext>
            </a:extLst>
          </p:cNvPr>
          <p:cNvCxnSpPr>
            <a:cxnSpLocks/>
            <a:stCxn id="7" idx="1"/>
          </p:cNvCxnSpPr>
          <p:nvPr/>
        </p:nvCxnSpPr>
        <p:spPr>
          <a:xfrm flipH="1">
            <a:off x="2813013" y="3129428"/>
            <a:ext cx="4775457" cy="123423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9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444F0E3-6A2A-097A-8BB1-53DC89FB1D33}"/>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D55D221-C64F-88CE-75D8-9AE5A67EF07E}"/>
              </a:ext>
            </a:extLst>
          </p:cNvPr>
          <p:cNvSpPr txBox="1"/>
          <p:nvPr/>
        </p:nvSpPr>
        <p:spPr>
          <a:xfrm>
            <a:off x="6787891" y="2974425"/>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3E3D3CB9-904E-2DAC-904C-2C30CA98DB79}"/>
              </a:ext>
            </a:extLst>
          </p:cNvPr>
          <p:cNvCxnSpPr>
            <a:cxnSpLocks/>
          </p:cNvCxnSpPr>
          <p:nvPr/>
        </p:nvCxnSpPr>
        <p:spPr>
          <a:xfrm flipH="1">
            <a:off x="4788021" y="3297589"/>
            <a:ext cx="1999870" cy="123237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6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Node:Edge:Node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Edge-based,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C50A0617-914D-F7B7-4FC0-8C0DE1511F62}"/>
              </a:ext>
            </a:extLst>
          </p:cNvPr>
          <p:cNvPicPr>
            <a:picLocks noChangeAspect="1"/>
          </p:cNvPicPr>
          <p:nvPr/>
        </p:nvPicPr>
        <p:blipFill>
          <a:blip r:embed="rId2"/>
          <a:stretch>
            <a:fillRect/>
          </a:stretch>
        </p:blipFill>
        <p:spPr>
          <a:xfrm>
            <a:off x="1861564" y="2156681"/>
            <a:ext cx="5420872" cy="4572000"/>
          </a:xfrm>
          <a:prstGeom prst="rect">
            <a:avLst/>
          </a:prstGeom>
        </p:spPr>
      </p:pic>
      <p:sp>
        <p:nvSpPr>
          <p:cNvPr id="6" name="TextBox 5">
            <a:extLst>
              <a:ext uri="{FF2B5EF4-FFF2-40B4-BE49-F238E27FC236}">
                <a16:creationId xmlns:a16="http://schemas.microsoft.com/office/drawing/2014/main" id="{F4A290FC-2E14-AE9A-28A5-C8134E212DB1}"/>
              </a:ext>
            </a:extLst>
          </p:cNvPr>
          <p:cNvSpPr txBox="1"/>
          <p:nvPr/>
        </p:nvSpPr>
        <p:spPr>
          <a:xfrm>
            <a:off x="6796130" y="2974425"/>
            <a:ext cx="2224840" cy="646331"/>
          </a:xfrm>
          <a:prstGeom prst="rect">
            <a:avLst/>
          </a:prstGeom>
          <a:noFill/>
        </p:spPr>
        <p:txBody>
          <a:bodyPr wrap="none" rtlCol="0">
            <a:spAutoFit/>
          </a:bodyPr>
          <a:lstStyle/>
          <a:p>
            <a:pPr algn="ctr"/>
            <a:r>
              <a:rPr lang="en-US" dirty="0"/>
              <a:t>Volume integration </a:t>
            </a:r>
          </a:p>
          <a:p>
            <a:pPr algn="ctr"/>
            <a:r>
              <a:rPr lang="en-US" dirty="0"/>
              <a:t>point</a:t>
            </a:r>
          </a:p>
        </p:txBody>
      </p:sp>
      <p:cxnSp>
        <p:nvCxnSpPr>
          <p:cNvPr id="7" name="Straight Arrow Connector 6">
            <a:extLst>
              <a:ext uri="{FF2B5EF4-FFF2-40B4-BE49-F238E27FC236}">
                <a16:creationId xmlns:a16="http://schemas.microsoft.com/office/drawing/2014/main" id="{69151CCB-BC10-9FE6-6130-3E32C6E71A5A}"/>
              </a:ext>
            </a:extLst>
          </p:cNvPr>
          <p:cNvCxnSpPr>
            <a:cxnSpLocks/>
            <a:stCxn id="6" idx="1"/>
          </p:cNvCxnSpPr>
          <p:nvPr/>
        </p:nvCxnSpPr>
        <p:spPr>
          <a:xfrm flipH="1">
            <a:off x="4130566" y="3297591"/>
            <a:ext cx="2665564" cy="127117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1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region)</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8" name="Picture 7">
            <a:extLst>
              <a:ext uri="{FF2B5EF4-FFF2-40B4-BE49-F238E27FC236}">
                <a16:creationId xmlns:a16="http://schemas.microsoft.com/office/drawing/2014/main" id="{257856AC-B1DB-DB9A-5F58-E7D054203244}"/>
              </a:ext>
            </a:extLst>
          </p:cNvPr>
          <p:cNvPicPr>
            <a:picLocks noChangeAspect="1"/>
          </p:cNvPicPr>
          <p:nvPr/>
        </p:nvPicPr>
        <p:blipFill>
          <a:blip r:embed="rId2"/>
          <a:stretch>
            <a:fillRect/>
          </a:stretch>
        </p:blipFill>
        <p:spPr>
          <a:xfrm>
            <a:off x="1861564" y="2162500"/>
            <a:ext cx="5420872" cy="4572000"/>
          </a:xfrm>
          <a:prstGeom prst="rect">
            <a:avLst/>
          </a:prstGeom>
        </p:spPr>
      </p:pic>
    </p:spTree>
    <p:extLst>
      <p:ext uri="{BB962C8B-B14F-4D97-AF65-F5344CB8AC3E}">
        <p14:creationId xmlns:p14="http://schemas.microsoft.com/office/powerpoint/2010/main" val="15253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6B27EEF4-7F8E-FAA9-8B8E-FEA23CAE4BDD}"/>
              </a:ext>
            </a:extLst>
          </p:cNvPr>
          <p:cNvPicPr>
            <a:picLocks noChangeAspect="1"/>
          </p:cNvPicPr>
          <p:nvPr/>
        </p:nvPicPr>
        <p:blipFill>
          <a:blip r:embed="rId2"/>
          <a:stretch>
            <a:fillRect/>
          </a:stretch>
        </p:blipFill>
        <p:spPr>
          <a:xfrm>
            <a:off x="1861564" y="2173651"/>
            <a:ext cx="5420872" cy="4572000"/>
          </a:xfrm>
          <a:prstGeom prst="rect">
            <a:avLst/>
          </a:prstGeom>
        </p:spPr>
      </p:pic>
      <p:sp>
        <p:nvSpPr>
          <p:cNvPr id="6" name="TextBox 5">
            <a:extLst>
              <a:ext uri="{FF2B5EF4-FFF2-40B4-BE49-F238E27FC236}">
                <a16:creationId xmlns:a16="http://schemas.microsoft.com/office/drawing/2014/main" id="{28AD5F46-F2A4-E4B0-8D09-3CA8F1BDB017}"/>
              </a:ext>
            </a:extLst>
          </p:cNvPr>
          <p:cNvSpPr txBox="1"/>
          <p:nvPr/>
        </p:nvSpPr>
        <p:spPr>
          <a:xfrm>
            <a:off x="6787893" y="2985576"/>
            <a:ext cx="2241319" cy="646331"/>
          </a:xfrm>
          <a:prstGeom prst="rect">
            <a:avLst/>
          </a:prstGeom>
          <a:noFill/>
        </p:spPr>
        <p:txBody>
          <a:bodyPr wrap="none" rtlCol="0">
            <a:spAutoFit/>
          </a:bodyPr>
          <a:lstStyle/>
          <a:p>
            <a:pPr algn="ctr"/>
            <a:r>
              <a:rPr lang="en-US" dirty="0"/>
              <a:t>Surface integration </a:t>
            </a:r>
          </a:p>
          <a:p>
            <a:pPr algn="ctr"/>
            <a:r>
              <a:rPr lang="en-US" dirty="0"/>
              <a:t>points</a:t>
            </a:r>
          </a:p>
        </p:txBody>
      </p:sp>
      <p:cxnSp>
        <p:nvCxnSpPr>
          <p:cNvPr id="7" name="Straight Arrow Connector 6">
            <a:extLst>
              <a:ext uri="{FF2B5EF4-FFF2-40B4-BE49-F238E27FC236}">
                <a16:creationId xmlns:a16="http://schemas.microsoft.com/office/drawing/2014/main" id="{72A04F23-5866-45C2-3482-1B90912E17CB}"/>
              </a:ext>
            </a:extLst>
          </p:cNvPr>
          <p:cNvCxnSpPr>
            <a:cxnSpLocks/>
            <a:stCxn id="6" idx="1"/>
          </p:cNvCxnSpPr>
          <p:nvPr/>
        </p:nvCxnSpPr>
        <p:spPr>
          <a:xfrm flipH="1">
            <a:off x="4771697" y="3308742"/>
            <a:ext cx="2016196"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AF880F2-2931-E069-7C1B-EEB7F611FBBC}"/>
              </a:ext>
            </a:extLst>
          </p:cNvPr>
          <p:cNvCxnSpPr>
            <a:cxnSpLocks/>
            <a:stCxn id="6" idx="1"/>
          </p:cNvCxnSpPr>
          <p:nvPr/>
        </p:nvCxnSpPr>
        <p:spPr>
          <a:xfrm flipH="1">
            <a:off x="4908331" y="3308742"/>
            <a:ext cx="1879562"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#1, Element-based, vertex (or node)-centered finite volume (shaded </a:t>
            </a:r>
            <a:r>
              <a:rPr lang="en-US"/>
              <a:t>region)</a:t>
            </a:r>
          </a:p>
          <a:p>
            <a:pPr marL="726948" lvl="1" indent="-342900">
              <a:buFont typeface="Arial" panose="020B0604020202020204" pitchFamily="34" charset="0"/>
              <a:buChar char="•"/>
            </a:pPr>
            <a:r>
              <a:rPr lang="en-US"/>
              <a:t>Degree </a:t>
            </a:r>
            <a:r>
              <a:rPr lang="en-US" dirty="0"/>
              <a:t>of freedom, i.e., solution, resides at the node, </a:t>
            </a:r>
            <a:r>
              <a:rPr lang="en-US"/>
              <a:t>or vertex</a:t>
            </a:r>
            <a:endParaRPr lang="en-US" dirty="0">
              <a:latin typeface="Symbol" pitchFamily="2" charset="2"/>
            </a:endParaRPr>
          </a:p>
        </p:txBody>
      </p:sp>
      <p:pic>
        <p:nvPicPr>
          <p:cNvPr id="5" name="Picture 4">
            <a:extLst>
              <a:ext uri="{FF2B5EF4-FFF2-40B4-BE49-F238E27FC236}">
                <a16:creationId xmlns:a16="http://schemas.microsoft.com/office/drawing/2014/main" id="{CB21BE39-4FBF-4612-16D7-3F2D3E0A2176}"/>
              </a:ext>
            </a:extLst>
          </p:cNvPr>
          <p:cNvPicPr>
            <a:picLocks noChangeAspect="1"/>
          </p:cNvPicPr>
          <p:nvPr/>
        </p:nvPicPr>
        <p:blipFill>
          <a:blip r:embed="rId2"/>
          <a:stretch>
            <a:fillRect/>
          </a:stretch>
        </p:blipFill>
        <p:spPr>
          <a:xfrm>
            <a:off x="1861564" y="2162500"/>
            <a:ext cx="5420872" cy="4572000"/>
          </a:xfrm>
          <a:prstGeom prst="rect">
            <a:avLst/>
          </a:prstGeom>
        </p:spPr>
      </p:pic>
      <p:sp>
        <p:nvSpPr>
          <p:cNvPr id="6" name="TextBox 5">
            <a:extLst>
              <a:ext uri="{FF2B5EF4-FFF2-40B4-BE49-F238E27FC236}">
                <a16:creationId xmlns:a16="http://schemas.microsoft.com/office/drawing/2014/main" id="{E9905E8C-A2F3-EF02-183D-D44A2C22A017}"/>
              </a:ext>
            </a:extLst>
          </p:cNvPr>
          <p:cNvSpPr txBox="1"/>
          <p:nvPr/>
        </p:nvSpPr>
        <p:spPr>
          <a:xfrm>
            <a:off x="6796133"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7" name="Straight Arrow Connector 6">
            <a:extLst>
              <a:ext uri="{FF2B5EF4-FFF2-40B4-BE49-F238E27FC236}">
                <a16:creationId xmlns:a16="http://schemas.microsoft.com/office/drawing/2014/main" id="{D0D46097-D780-22B0-A8BE-28F4007881B1}"/>
              </a:ext>
            </a:extLst>
          </p:cNvPr>
          <p:cNvCxnSpPr>
            <a:cxnSpLocks/>
            <a:stCxn id="6" idx="1"/>
          </p:cNvCxnSpPr>
          <p:nvPr/>
        </p:nvCxnSpPr>
        <p:spPr>
          <a:xfrm flipH="1">
            <a:off x="4414345" y="3297591"/>
            <a:ext cx="2381788" cy="9170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2AD59-E00E-8E7D-DCBA-82EB8073E396}"/>
              </a:ext>
            </a:extLst>
          </p:cNvPr>
          <p:cNvCxnSpPr>
            <a:cxnSpLocks/>
            <a:stCxn id="6" idx="1"/>
          </p:cNvCxnSpPr>
          <p:nvPr/>
        </p:nvCxnSpPr>
        <p:spPr>
          <a:xfrm flipH="1">
            <a:off x="4572000" y="3297591"/>
            <a:ext cx="2224133" cy="149512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6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77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finite element</a:t>
            </a:r>
          </a:p>
          <a:p>
            <a:pPr marL="726948" lvl="1" indent="-342900">
              <a:buFont typeface="Arial" panose="020B0604020202020204" pitchFamily="34" charset="0"/>
              <a:buChar char="•"/>
            </a:pPr>
            <a:r>
              <a:rPr lang="en-US" dirty="0"/>
              <a:t>Degree 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A6656E3E-FC7C-1B86-34A3-07FA2C4CB02E}"/>
              </a:ext>
            </a:extLst>
          </p:cNvPr>
          <p:cNvPicPr>
            <a:picLocks noChangeAspect="1"/>
          </p:cNvPicPr>
          <p:nvPr/>
        </p:nvPicPr>
        <p:blipFill>
          <a:blip r:embed="rId2"/>
          <a:stretch>
            <a:fillRect/>
          </a:stretch>
        </p:blipFill>
        <p:spPr>
          <a:xfrm>
            <a:off x="1868292" y="2166633"/>
            <a:ext cx="5407416" cy="4572000"/>
          </a:xfrm>
          <a:prstGeom prst="rect">
            <a:avLst/>
          </a:prstGeom>
        </p:spPr>
      </p:pic>
    </p:spTree>
    <p:extLst>
      <p:ext uri="{BB962C8B-B14F-4D97-AF65-F5344CB8AC3E}">
        <p14:creationId xmlns:p14="http://schemas.microsoft.com/office/powerpoint/2010/main" val="94567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CB5C-E3EB-351D-0365-51CEA870A197}"/>
              </a:ext>
            </a:extLst>
          </p:cNvPr>
          <p:cNvSpPr>
            <a:spLocks noGrp="1"/>
          </p:cNvSpPr>
          <p:nvPr>
            <p:ph type="title"/>
          </p:nvPr>
        </p:nvSpPr>
        <p:spPr/>
        <p:txBody>
          <a:bodyPr/>
          <a:lstStyle/>
          <a:p>
            <a:r>
              <a:rPr lang="en-US" dirty="0"/>
              <a:t>Define a Stencil: </a:t>
            </a:r>
            <a:r>
              <a:rPr lang="en-US" dirty="0" err="1"/>
              <a:t>Node:Element:Node</a:t>
            </a:r>
            <a:endParaRPr lang="en-US" dirty="0"/>
          </a:p>
        </p:txBody>
      </p:sp>
      <p:sp>
        <p:nvSpPr>
          <p:cNvPr id="3" name="Slide Number Placeholder 2">
            <a:extLst>
              <a:ext uri="{FF2B5EF4-FFF2-40B4-BE49-F238E27FC236}">
                <a16:creationId xmlns:a16="http://schemas.microsoft.com/office/drawing/2014/main" id="{15132145-812B-7A44-D3BB-B1198B9D84DE}"/>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AC483D1C-25C1-8144-1393-6550999390AA}"/>
              </a:ext>
            </a:extLst>
          </p:cNvPr>
          <p:cNvSpPr>
            <a:spLocks noGrp="1"/>
          </p:cNvSpPr>
          <p:nvPr>
            <p:ph sz="quarter" idx="11"/>
          </p:nvPr>
        </p:nvSpPr>
        <p:spPr/>
        <p:txBody>
          <a:bodyPr/>
          <a:lstStyle/>
          <a:p>
            <a:pPr marL="342900" indent="-342900">
              <a:buFont typeface="Arial" panose="020B0604020202020204" pitchFamily="34" charset="0"/>
              <a:buChar char="•"/>
            </a:pPr>
            <a:r>
              <a:rPr lang="en-US" dirty="0"/>
              <a:t>Choice #2, Element-based, </a:t>
            </a:r>
            <a:r>
              <a:rPr lang="en-US"/>
              <a:t>finite element</a:t>
            </a:r>
          </a:p>
          <a:p>
            <a:pPr marL="726948" lvl="1" indent="-342900">
              <a:buFont typeface="Arial" panose="020B0604020202020204" pitchFamily="34" charset="0"/>
              <a:buChar char="•"/>
            </a:pPr>
            <a:r>
              <a:rPr lang="en-US"/>
              <a:t>Degree </a:t>
            </a:r>
            <a:r>
              <a:rPr lang="en-US" dirty="0"/>
              <a:t>of freedom, i.e., solution, resides at the node, or vertex</a:t>
            </a:r>
            <a:endParaRPr lang="en-US" dirty="0">
              <a:latin typeface="Symbol" pitchFamily="2" charset="2"/>
            </a:endParaRPr>
          </a:p>
        </p:txBody>
      </p:sp>
      <p:pic>
        <p:nvPicPr>
          <p:cNvPr id="5" name="Picture 4">
            <a:extLst>
              <a:ext uri="{FF2B5EF4-FFF2-40B4-BE49-F238E27FC236}">
                <a16:creationId xmlns:a16="http://schemas.microsoft.com/office/drawing/2014/main" id="{F5298573-753A-BBBF-9D33-33041366B2C1}"/>
              </a:ext>
            </a:extLst>
          </p:cNvPr>
          <p:cNvPicPr>
            <a:picLocks noChangeAspect="1"/>
          </p:cNvPicPr>
          <p:nvPr/>
        </p:nvPicPr>
        <p:blipFill>
          <a:blip r:embed="rId2"/>
          <a:stretch>
            <a:fillRect/>
          </a:stretch>
        </p:blipFill>
        <p:spPr>
          <a:xfrm>
            <a:off x="1868292" y="2166633"/>
            <a:ext cx="5407416" cy="4572000"/>
          </a:xfrm>
          <a:prstGeom prst="rect">
            <a:avLst/>
          </a:prstGeom>
        </p:spPr>
      </p:pic>
      <p:cxnSp>
        <p:nvCxnSpPr>
          <p:cNvPr id="6" name="Straight Arrow Connector 5">
            <a:extLst>
              <a:ext uri="{FF2B5EF4-FFF2-40B4-BE49-F238E27FC236}">
                <a16:creationId xmlns:a16="http://schemas.microsoft.com/office/drawing/2014/main" id="{F88FC57E-CB98-8A09-6F3B-618A20F5234E}"/>
              </a:ext>
            </a:extLst>
          </p:cNvPr>
          <p:cNvCxnSpPr>
            <a:cxnSpLocks/>
            <a:stCxn id="7" idx="1"/>
          </p:cNvCxnSpPr>
          <p:nvPr/>
        </p:nvCxnSpPr>
        <p:spPr>
          <a:xfrm flipH="1" flipV="1">
            <a:off x="4561490" y="3221842"/>
            <a:ext cx="2234641" cy="7574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53C706-41D4-6B6B-A031-30BD9BB47846}"/>
              </a:ext>
            </a:extLst>
          </p:cNvPr>
          <p:cNvSpPr txBox="1"/>
          <p:nvPr/>
        </p:nvSpPr>
        <p:spPr>
          <a:xfrm>
            <a:off x="6796131" y="2974425"/>
            <a:ext cx="2224840" cy="646331"/>
          </a:xfrm>
          <a:prstGeom prst="rect">
            <a:avLst/>
          </a:prstGeom>
          <a:noFill/>
        </p:spPr>
        <p:txBody>
          <a:bodyPr wrap="none" rtlCol="0">
            <a:spAutoFit/>
          </a:bodyPr>
          <a:lstStyle/>
          <a:p>
            <a:pPr algn="ctr"/>
            <a:r>
              <a:rPr lang="en-US" dirty="0"/>
              <a:t>Volume integration </a:t>
            </a:r>
          </a:p>
          <a:p>
            <a:pPr algn="ctr"/>
            <a:r>
              <a:rPr lang="en-US" dirty="0"/>
              <a:t>points</a:t>
            </a:r>
          </a:p>
        </p:txBody>
      </p:sp>
      <p:cxnSp>
        <p:nvCxnSpPr>
          <p:cNvPr id="8" name="Straight Arrow Connector 7">
            <a:extLst>
              <a:ext uri="{FF2B5EF4-FFF2-40B4-BE49-F238E27FC236}">
                <a16:creationId xmlns:a16="http://schemas.microsoft.com/office/drawing/2014/main" id="{6365BF29-6E7B-8268-6EC0-FB3D782CFCD9}"/>
              </a:ext>
            </a:extLst>
          </p:cNvPr>
          <p:cNvCxnSpPr>
            <a:cxnSpLocks/>
            <a:stCxn id="7" idx="1"/>
          </p:cNvCxnSpPr>
          <p:nvPr/>
        </p:nvCxnSpPr>
        <p:spPr>
          <a:xfrm flipH="1">
            <a:off x="4387887" y="3297591"/>
            <a:ext cx="2408244" cy="896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C4DD88-8BCA-0555-348C-A678F5156D13}"/>
              </a:ext>
            </a:extLst>
          </p:cNvPr>
          <p:cNvCxnSpPr>
            <a:cxnSpLocks/>
          </p:cNvCxnSpPr>
          <p:nvPr/>
        </p:nvCxnSpPr>
        <p:spPr>
          <a:xfrm flipH="1">
            <a:off x="5013434" y="3297590"/>
            <a:ext cx="1782697" cy="8960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8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CAA1-89BA-D843-91EE-E6EF61D9A9FA}"/>
              </a:ext>
            </a:extLst>
          </p:cNvPr>
          <p:cNvSpPr>
            <a:spLocks noGrp="1"/>
          </p:cNvSpPr>
          <p:nvPr>
            <p:ph type="title"/>
          </p:nvPr>
        </p:nvSpPr>
        <p:spPr/>
        <p:txBody>
          <a:bodyPr/>
          <a:lstStyle/>
          <a:p>
            <a:r>
              <a:rPr lang="en-US" dirty="0"/>
              <a:t>VOF Transport Discretization Nuance: Volume- or Surface-based?</a:t>
            </a:r>
          </a:p>
        </p:txBody>
      </p:sp>
      <p:sp>
        <p:nvSpPr>
          <p:cNvPr id="3" name="Slide Number Placeholder 2">
            <a:extLst>
              <a:ext uri="{FF2B5EF4-FFF2-40B4-BE49-F238E27FC236}">
                <a16:creationId xmlns:a16="http://schemas.microsoft.com/office/drawing/2014/main" id="{A8A2EA29-F182-984C-AC5C-81EF76FA6992}"/>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64BE2AC7-1229-7F43-B92D-B52B521E7BD4}"/>
              </a:ext>
            </a:extLst>
          </p:cNvPr>
          <p:cNvSpPr>
            <a:spLocks noGrp="1"/>
          </p:cNvSpPr>
          <p:nvPr>
            <p:ph sz="quarter" idx="11"/>
          </p:nvPr>
        </p:nvSpPr>
        <p:spPr>
          <a:xfrm>
            <a:off x="647699" y="1409700"/>
            <a:ext cx="10635067" cy="4610100"/>
          </a:xfrm>
        </p:spPr>
        <p:txBody>
          <a:bodyPr/>
          <a:lstStyle/>
          <a:p>
            <a:pPr marL="342900" indent="-342900" algn="l">
              <a:buFont typeface="Arial" panose="020B0604020202020204" pitchFamily="34" charset="0"/>
              <a:buChar char="•"/>
            </a:pPr>
            <a:r>
              <a:rPr lang="en-US" dirty="0"/>
              <a:t>Simple enough, define the volume (fraction) of fluid (absent evaporation):</a:t>
            </a:r>
          </a:p>
          <a:p>
            <a:pPr algn="l"/>
            <a:endParaRPr lang="en-US" dirty="0"/>
          </a:p>
          <a:p>
            <a:pPr algn="l"/>
            <a:r>
              <a:rPr lang="en-US" dirty="0"/>
              <a:t>Option 1: volumetric-form:</a:t>
            </a:r>
          </a:p>
          <a:p>
            <a:pPr algn="l"/>
            <a:endParaRPr lang="en-US" dirty="0"/>
          </a:p>
          <a:p>
            <a:pPr algn="l"/>
            <a:r>
              <a:rPr lang="en-US" dirty="0"/>
              <a:t>					     Option 2: divergence-form:</a:t>
            </a:r>
          </a:p>
        </p:txBody>
      </p:sp>
      <p:pic>
        <p:nvPicPr>
          <p:cNvPr id="8" name="Picture 7">
            <a:extLst>
              <a:ext uri="{FF2B5EF4-FFF2-40B4-BE49-F238E27FC236}">
                <a16:creationId xmlns:a16="http://schemas.microsoft.com/office/drawing/2014/main" id="{D9048559-9774-FF0F-A952-4A96C8B7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6866" y="1264636"/>
            <a:ext cx="2006600" cy="673100"/>
          </a:xfrm>
          <a:prstGeom prst="rect">
            <a:avLst/>
          </a:prstGeom>
        </p:spPr>
      </p:pic>
      <p:pic>
        <p:nvPicPr>
          <p:cNvPr id="11" name="Picture 10">
            <a:extLst>
              <a:ext uri="{FF2B5EF4-FFF2-40B4-BE49-F238E27FC236}">
                <a16:creationId xmlns:a16="http://schemas.microsoft.com/office/drawing/2014/main" id="{A97405FA-FF17-B9AB-19B5-C9D1E1F52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96" y="2049347"/>
            <a:ext cx="3416300" cy="673100"/>
          </a:xfrm>
          <a:prstGeom prst="rect">
            <a:avLst/>
          </a:prstGeom>
        </p:spPr>
      </p:pic>
      <p:sp>
        <p:nvSpPr>
          <p:cNvPr id="18" name="TextBox 17">
            <a:extLst>
              <a:ext uri="{FF2B5EF4-FFF2-40B4-BE49-F238E27FC236}">
                <a16:creationId xmlns:a16="http://schemas.microsoft.com/office/drawing/2014/main" id="{01384B0A-0CD4-DBC3-21B6-66806833ECCB}"/>
              </a:ext>
            </a:extLst>
          </p:cNvPr>
          <p:cNvSpPr txBox="1"/>
          <p:nvPr/>
        </p:nvSpPr>
        <p:spPr>
          <a:xfrm>
            <a:off x="110377" y="2988530"/>
            <a:ext cx="0" cy="0"/>
          </a:xfrm>
          <a:prstGeom prst="rect">
            <a:avLst/>
          </a:prstGeom>
        </p:spPr>
        <p:txBody>
          <a:bodyPr vert="horz" wrap="none" lIns="91440" tIns="45720" rIns="91440" bIns="45720" rtlCol="0">
            <a:noAutofit/>
          </a:bodyPr>
          <a:lstStyle/>
          <a:p>
            <a:pPr algn="just"/>
            <a:r>
              <a:rPr lang="en-US" dirty="0"/>
              <a:t>CVFEM/FEM (really, any element-based approach)</a:t>
            </a:r>
          </a:p>
          <a:p>
            <a:pPr algn="just"/>
            <a:r>
              <a:rPr lang="en-US" dirty="0"/>
              <a:t>Evaluated as a volumetric-contribution (diamonds)</a:t>
            </a:r>
          </a:p>
        </p:txBody>
      </p:sp>
      <p:pic>
        <p:nvPicPr>
          <p:cNvPr id="20" name="Picture 19">
            <a:extLst>
              <a:ext uri="{FF2B5EF4-FFF2-40B4-BE49-F238E27FC236}">
                <a16:creationId xmlns:a16="http://schemas.microsoft.com/office/drawing/2014/main" id="{9272A9FB-6471-70C9-B0FE-0270DD818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74" y="3737053"/>
            <a:ext cx="3084682" cy="2601641"/>
          </a:xfrm>
          <a:prstGeom prst="rect">
            <a:avLst/>
          </a:prstGeom>
        </p:spPr>
      </p:pic>
      <p:pic>
        <p:nvPicPr>
          <p:cNvPr id="26" name="Picture 25">
            <a:extLst>
              <a:ext uri="{FF2B5EF4-FFF2-40B4-BE49-F238E27FC236}">
                <a16:creationId xmlns:a16="http://schemas.microsoft.com/office/drawing/2014/main" id="{27ECA99A-53CC-B74F-200C-99BACBD09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2193" y="3544131"/>
            <a:ext cx="5041900" cy="673100"/>
          </a:xfrm>
          <a:prstGeom prst="rect">
            <a:avLst/>
          </a:prstGeom>
        </p:spPr>
      </p:pic>
      <p:pic>
        <p:nvPicPr>
          <p:cNvPr id="27" name="Picture 26">
            <a:extLst>
              <a:ext uri="{FF2B5EF4-FFF2-40B4-BE49-F238E27FC236}">
                <a16:creationId xmlns:a16="http://schemas.microsoft.com/office/drawing/2014/main" id="{7478C5E3-55D5-968A-D5C1-CBC2200239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232" y="4192705"/>
            <a:ext cx="2133600" cy="647700"/>
          </a:xfrm>
          <a:prstGeom prst="rect">
            <a:avLst/>
          </a:prstGeom>
        </p:spPr>
      </p:pic>
      <p:pic>
        <p:nvPicPr>
          <p:cNvPr id="28" name="Picture 27">
            <a:extLst>
              <a:ext uri="{FF2B5EF4-FFF2-40B4-BE49-F238E27FC236}">
                <a16:creationId xmlns:a16="http://schemas.microsoft.com/office/drawing/2014/main" id="{C14E6DB9-7167-6B25-0F13-715974BC4E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332" y="4899801"/>
            <a:ext cx="2603500" cy="825500"/>
          </a:xfrm>
          <a:prstGeom prst="rect">
            <a:avLst/>
          </a:prstGeom>
        </p:spPr>
      </p:pic>
      <p:pic>
        <p:nvPicPr>
          <p:cNvPr id="30" name="Picture 29">
            <a:extLst>
              <a:ext uri="{FF2B5EF4-FFF2-40B4-BE49-F238E27FC236}">
                <a16:creationId xmlns:a16="http://schemas.microsoft.com/office/drawing/2014/main" id="{917A97E6-7296-D759-A1DB-B45E038B6C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7242" y="4495865"/>
            <a:ext cx="1384300" cy="635000"/>
          </a:xfrm>
          <a:prstGeom prst="rect">
            <a:avLst/>
          </a:prstGeom>
        </p:spPr>
      </p:pic>
      <p:cxnSp>
        <p:nvCxnSpPr>
          <p:cNvPr id="32" name="Straight Arrow Connector 31">
            <a:extLst>
              <a:ext uri="{FF2B5EF4-FFF2-40B4-BE49-F238E27FC236}">
                <a16:creationId xmlns:a16="http://schemas.microsoft.com/office/drawing/2014/main" id="{C63563C2-46C3-4374-EE7B-37C050B079DB}"/>
              </a:ext>
            </a:extLst>
          </p:cNvPr>
          <p:cNvCxnSpPr>
            <a:cxnSpLocks/>
          </p:cNvCxnSpPr>
          <p:nvPr/>
        </p:nvCxnSpPr>
        <p:spPr>
          <a:xfrm>
            <a:off x="8842729" y="4222813"/>
            <a:ext cx="0" cy="48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9AF8F0-C43E-36E7-A4D5-0BAFC55FD9B3}"/>
              </a:ext>
            </a:extLst>
          </p:cNvPr>
          <p:cNvSpPr txBox="1"/>
          <p:nvPr/>
        </p:nvSpPr>
        <p:spPr>
          <a:xfrm>
            <a:off x="6111115" y="5322413"/>
            <a:ext cx="0" cy="0"/>
          </a:xfrm>
          <a:prstGeom prst="rect">
            <a:avLst/>
          </a:prstGeom>
        </p:spPr>
        <p:txBody>
          <a:bodyPr vert="horz" wrap="none" lIns="91440" tIns="45720" rIns="91440" bIns="45720" rtlCol="0">
            <a:noAutofit/>
          </a:bodyPr>
          <a:lstStyle/>
          <a:p>
            <a:pPr algn="just"/>
            <a:r>
              <a:rPr lang="en-US" dirty="0"/>
              <a:t>Traditional finite volume (element, edge, cell-centered)</a:t>
            </a:r>
          </a:p>
          <a:p>
            <a:pPr algn="just"/>
            <a:r>
              <a:rPr lang="en-US" dirty="0"/>
              <a:t>Evaluated as a surface integral (triangle)</a:t>
            </a:r>
          </a:p>
          <a:p>
            <a:pPr algn="just"/>
            <a:endParaRPr lang="en-US" dirty="0"/>
          </a:p>
          <a:p>
            <a:pPr algn="just"/>
            <a:r>
              <a:rPr lang="en-US" dirty="0"/>
              <a:t>Allows for a consistent </a:t>
            </a:r>
            <a:r>
              <a:rPr lang="en-US" dirty="0" err="1"/>
              <a:t>advecting</a:t>
            </a:r>
            <a:r>
              <a:rPr lang="en-US" dirty="0"/>
              <a:t> velocity (mass conserving)</a:t>
            </a:r>
          </a:p>
          <a:p>
            <a:pPr algn="just"/>
            <a:r>
              <a:rPr lang="en-US" dirty="0"/>
              <a:t>that is obtained from the continuity equation</a:t>
            </a:r>
          </a:p>
        </p:txBody>
      </p:sp>
      <p:sp>
        <p:nvSpPr>
          <p:cNvPr id="37" name="TextBox 36">
            <a:extLst>
              <a:ext uri="{FF2B5EF4-FFF2-40B4-BE49-F238E27FC236}">
                <a16:creationId xmlns:a16="http://schemas.microsoft.com/office/drawing/2014/main" id="{8A69C435-8159-7E05-12EF-44F1E3A90588}"/>
              </a:ext>
            </a:extLst>
          </p:cNvPr>
          <p:cNvSpPr txBox="1"/>
          <p:nvPr/>
        </p:nvSpPr>
        <p:spPr>
          <a:xfrm>
            <a:off x="7206712" y="4804479"/>
            <a:ext cx="0" cy="0"/>
          </a:xfrm>
          <a:prstGeom prst="rect">
            <a:avLst/>
          </a:prstGeom>
        </p:spPr>
        <p:txBody>
          <a:bodyPr vert="horz" wrap="none" lIns="91440" tIns="45720" rIns="91440" bIns="45720" rtlCol="0">
            <a:noAutofit/>
          </a:bodyPr>
          <a:lstStyle/>
          <a:p>
            <a:pPr algn="l"/>
            <a:r>
              <a:rPr lang="en-US" dirty="0"/>
              <a:t>Gauss-Divergence</a:t>
            </a:r>
          </a:p>
        </p:txBody>
      </p:sp>
      <p:pic>
        <p:nvPicPr>
          <p:cNvPr id="5" name="Picture 4">
            <a:extLst>
              <a:ext uri="{FF2B5EF4-FFF2-40B4-BE49-F238E27FC236}">
                <a16:creationId xmlns:a16="http://schemas.microsoft.com/office/drawing/2014/main" id="{1A950FFE-3C2F-A071-1648-E9A1785F1BCF}"/>
              </a:ext>
            </a:extLst>
          </p:cNvPr>
          <p:cNvPicPr>
            <a:picLocks noChangeAspect="1"/>
          </p:cNvPicPr>
          <p:nvPr/>
        </p:nvPicPr>
        <p:blipFill rotWithShape="1">
          <a:blip r:embed="rId9"/>
          <a:srcRect l="16207" t="16471" r="23219" b="10684"/>
          <a:stretch/>
        </p:blipFill>
        <p:spPr>
          <a:xfrm>
            <a:off x="9522928" y="1955069"/>
            <a:ext cx="2217227" cy="1473931"/>
          </a:xfrm>
          <a:prstGeom prst="rect">
            <a:avLst/>
          </a:prstGeom>
        </p:spPr>
      </p:pic>
      <p:sp>
        <p:nvSpPr>
          <p:cNvPr id="6" name="Rectangle 5">
            <a:extLst>
              <a:ext uri="{FF2B5EF4-FFF2-40B4-BE49-F238E27FC236}">
                <a16:creationId xmlns:a16="http://schemas.microsoft.com/office/drawing/2014/main" id="{806D38CA-B51F-FDDD-2138-2AE0CF97E6CA}"/>
              </a:ext>
            </a:extLst>
          </p:cNvPr>
          <p:cNvSpPr/>
          <p:nvPr/>
        </p:nvSpPr>
        <p:spPr>
          <a:xfrm>
            <a:off x="9725753" y="4526861"/>
            <a:ext cx="211873" cy="208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71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84CD-03B7-6AA4-1762-707F727E9AB3}"/>
              </a:ext>
            </a:extLst>
          </p:cNvPr>
          <p:cNvSpPr>
            <a:spLocks noGrp="1"/>
          </p:cNvSpPr>
          <p:nvPr>
            <p:ph type="title"/>
          </p:nvPr>
        </p:nvSpPr>
        <p:spPr/>
        <p:txBody>
          <a:bodyPr/>
          <a:lstStyle/>
          <a:p>
            <a:r>
              <a:rPr lang="en-US" dirty="0"/>
              <a:t>Reality: Meshing time for complex applications remains a significant bottleneck!</a:t>
            </a:r>
          </a:p>
        </p:txBody>
      </p:sp>
      <p:sp>
        <p:nvSpPr>
          <p:cNvPr id="3" name="Slide Number Placeholder 2">
            <a:extLst>
              <a:ext uri="{FF2B5EF4-FFF2-40B4-BE49-F238E27FC236}">
                <a16:creationId xmlns:a16="http://schemas.microsoft.com/office/drawing/2014/main" id="{C925616D-39E2-BED1-479C-DF14E1AC4893}"/>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58B9CF26-BE73-E0D0-81BC-E7DB38F7E563}"/>
              </a:ext>
            </a:extLst>
          </p:cNvPr>
          <p:cNvSpPr>
            <a:spLocks noGrp="1"/>
          </p:cNvSpPr>
          <p:nvPr>
            <p:ph sz="quarter" idx="11"/>
          </p:nvPr>
        </p:nvSpPr>
        <p:spPr>
          <a:xfrm>
            <a:off x="647699" y="1409699"/>
            <a:ext cx="6664165" cy="5316495"/>
          </a:xfrm>
        </p:spPr>
        <p:txBody>
          <a:bodyPr/>
          <a:lstStyle/>
          <a:p>
            <a:pPr marL="342900" indent="-342900">
              <a:buFont typeface="Arial" panose="020B0604020202020204" pitchFamily="34" charset="0"/>
              <a:buChar char="•"/>
            </a:pPr>
            <a:r>
              <a:rPr lang="en-US" dirty="0"/>
              <a:t>Many applications of interest contain complex geometries low-Mach fluids users interested in high-quality simulation results tend towards hexahedral-based topologies (if possible) </a:t>
            </a:r>
          </a:p>
          <a:p>
            <a:pPr marL="342900" indent="-342900">
              <a:buFont typeface="Arial" panose="020B0604020202020204" pitchFamily="34" charset="0"/>
              <a:buChar char="•"/>
            </a:pPr>
            <a:r>
              <a:rPr lang="en-US" dirty="0"/>
              <a:t>However, if a scheme is “design-order” accurate, any topology may suffice as it is simply a matter of mesh size and efficiency </a:t>
            </a:r>
            <a:r>
              <a:rPr lang="mr-IN" dirty="0"/>
              <a:t>–</a:t>
            </a:r>
            <a:r>
              <a:rPr lang="en-US" dirty="0"/>
              <a:t> not unlike the active discussion on low- vs higher-order </a:t>
            </a:r>
          </a:p>
          <a:p>
            <a:pPr marL="342900" indent="-342900">
              <a:buFont typeface="Arial" panose="020B0604020202020204" pitchFamily="34" charset="0"/>
              <a:buChar char="•"/>
            </a:pPr>
            <a:r>
              <a:rPr lang="en-US" dirty="0"/>
              <a:t>Sometimes, the penetration of a low-Mach fluids physics addition in common analysis is high as the meshing can be prohibitively complex</a:t>
            </a:r>
          </a:p>
          <a:p>
            <a:endParaRPr lang="en-US" dirty="0"/>
          </a:p>
        </p:txBody>
      </p:sp>
      <p:pic>
        <p:nvPicPr>
          <p:cNvPr id="5" name="Picture 4">
            <a:extLst>
              <a:ext uri="{FF2B5EF4-FFF2-40B4-BE49-F238E27FC236}">
                <a16:creationId xmlns:a16="http://schemas.microsoft.com/office/drawing/2014/main" id="{9E748E5D-87F0-DA80-0703-C11B9B5A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04" y="1644275"/>
            <a:ext cx="3797352" cy="2332606"/>
          </a:xfrm>
          <a:prstGeom prst="rect">
            <a:avLst/>
          </a:prstGeom>
        </p:spPr>
      </p:pic>
      <p:sp>
        <p:nvSpPr>
          <p:cNvPr id="6" name="TextBox 5">
            <a:extLst>
              <a:ext uri="{FF2B5EF4-FFF2-40B4-BE49-F238E27FC236}">
                <a16:creationId xmlns:a16="http://schemas.microsoft.com/office/drawing/2014/main" id="{8BDE88B0-3E10-4592-9E1A-4CE3DC2ED3C3}"/>
              </a:ext>
            </a:extLst>
          </p:cNvPr>
          <p:cNvSpPr txBox="1"/>
          <p:nvPr/>
        </p:nvSpPr>
        <p:spPr>
          <a:xfrm>
            <a:off x="9197780" y="4922781"/>
            <a:ext cx="2685117" cy="830997"/>
          </a:xfrm>
          <a:prstGeom prst="rect">
            <a:avLst/>
          </a:prstGeom>
          <a:noFill/>
        </p:spPr>
        <p:txBody>
          <a:bodyPr wrap="square" rtlCol="0">
            <a:spAutoFit/>
          </a:bodyPr>
          <a:lstStyle/>
          <a:p>
            <a:r>
              <a:rPr lang="en-US" sz="1600" dirty="0"/>
              <a:t>Example: Vestas V27 225 kw hybrid low-order Hex8/Tet4/Pyr5/Wedge6</a:t>
            </a:r>
          </a:p>
        </p:txBody>
      </p:sp>
      <p:sp>
        <p:nvSpPr>
          <p:cNvPr id="7" name="TextBox 6">
            <a:extLst>
              <a:ext uri="{FF2B5EF4-FFF2-40B4-BE49-F238E27FC236}">
                <a16:creationId xmlns:a16="http://schemas.microsoft.com/office/drawing/2014/main" id="{5E9D5385-1D43-D135-74C4-52F6E26606CB}"/>
              </a:ext>
            </a:extLst>
          </p:cNvPr>
          <p:cNvSpPr txBox="1"/>
          <p:nvPr/>
        </p:nvSpPr>
        <p:spPr>
          <a:xfrm>
            <a:off x="1466745" y="6526656"/>
            <a:ext cx="4430575" cy="369332"/>
          </a:xfrm>
          <a:prstGeom prst="rect">
            <a:avLst/>
          </a:prstGeom>
          <a:noFill/>
        </p:spPr>
        <p:txBody>
          <a:bodyPr wrap="square" rtlCol="0">
            <a:spAutoFit/>
          </a:bodyPr>
          <a:lstStyle/>
          <a:p>
            <a:r>
              <a:rPr lang="en-US" dirty="0"/>
              <a:t>Very complex world – stair-stepped!</a:t>
            </a:r>
          </a:p>
        </p:txBody>
      </p:sp>
      <p:pic>
        <p:nvPicPr>
          <p:cNvPr id="8" name="Picture 7">
            <a:extLst>
              <a:ext uri="{FF2B5EF4-FFF2-40B4-BE49-F238E27FC236}">
                <a16:creationId xmlns:a16="http://schemas.microsoft.com/office/drawing/2014/main" id="{986353EC-25D6-5409-B014-9A608845E900}"/>
              </a:ext>
            </a:extLst>
          </p:cNvPr>
          <p:cNvPicPr>
            <a:picLocks noChangeAspect="1"/>
          </p:cNvPicPr>
          <p:nvPr/>
        </p:nvPicPr>
        <p:blipFill rotWithShape="1">
          <a:blip r:embed="rId3"/>
          <a:srcRect l="12592" b="11248"/>
          <a:stretch/>
        </p:blipFill>
        <p:spPr>
          <a:xfrm>
            <a:off x="2219826" y="5161320"/>
            <a:ext cx="2411855" cy="1377517"/>
          </a:xfrm>
          <a:prstGeom prst="rect">
            <a:avLst/>
          </a:prstGeom>
        </p:spPr>
      </p:pic>
      <p:pic>
        <p:nvPicPr>
          <p:cNvPr id="9" name="Picture 8">
            <a:extLst>
              <a:ext uri="{FF2B5EF4-FFF2-40B4-BE49-F238E27FC236}">
                <a16:creationId xmlns:a16="http://schemas.microsoft.com/office/drawing/2014/main" id="{79419B23-E685-9222-6619-DF778FB7C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912" y="4093727"/>
            <a:ext cx="2125543" cy="2709148"/>
          </a:xfrm>
          <a:prstGeom prst="rect">
            <a:avLst/>
          </a:prstGeom>
        </p:spPr>
      </p:pic>
    </p:spTree>
    <p:extLst>
      <p:ext uri="{BB962C8B-B14F-4D97-AF65-F5344CB8AC3E}">
        <p14:creationId xmlns:p14="http://schemas.microsoft.com/office/powerpoint/2010/main" val="1069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C625-2909-66C7-04CB-B92F7AC7F764}"/>
              </a:ext>
            </a:extLst>
          </p:cNvPr>
          <p:cNvSpPr>
            <a:spLocks noGrp="1"/>
          </p:cNvSpPr>
          <p:nvPr>
            <p:ph type="title"/>
          </p:nvPr>
        </p:nvSpPr>
        <p:spPr/>
        <p:txBody>
          <a:bodyPr/>
          <a:lstStyle/>
          <a:p>
            <a:r>
              <a:rPr lang="en-US" dirty="0"/>
              <a:t>Classic Staggered Finite Volume</a:t>
            </a:r>
          </a:p>
        </p:txBody>
      </p:sp>
      <p:sp>
        <p:nvSpPr>
          <p:cNvPr id="3" name="Slide Number Placeholder 2">
            <a:extLst>
              <a:ext uri="{FF2B5EF4-FFF2-40B4-BE49-F238E27FC236}">
                <a16:creationId xmlns:a16="http://schemas.microsoft.com/office/drawing/2014/main" id="{8425FDE9-001B-C451-71CA-CA73E9444E0E}"/>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81D3B537-5ED3-CC07-4820-A5F544039339}"/>
              </a:ext>
            </a:extLst>
          </p:cNvPr>
          <p:cNvSpPr>
            <a:spLocks noGrp="1"/>
          </p:cNvSpPr>
          <p:nvPr>
            <p:ph sz="quarter" idx="11"/>
          </p:nvPr>
        </p:nvSpPr>
        <p:spPr>
          <a:xfrm>
            <a:off x="647700" y="1409700"/>
            <a:ext cx="5482574" cy="4610100"/>
          </a:xfrm>
        </p:spPr>
        <p:txBody>
          <a:bodyPr/>
          <a:lstStyle/>
          <a:p>
            <a:pPr marL="342900" indent="-342900">
              <a:buFont typeface="Arial" panose="020B0604020202020204" pitchFamily="34" charset="0"/>
              <a:buChar char="•"/>
            </a:pPr>
            <a:r>
              <a:rPr lang="en-US" dirty="0"/>
              <a:t>Velocity degree-of-freedom is staggered relative to pressure and other primitives, e.g., enthalpy, mixture fraction, etc.</a:t>
            </a:r>
          </a:p>
        </p:txBody>
      </p:sp>
      <p:sp>
        <p:nvSpPr>
          <p:cNvPr id="5" name="Rectangle 4">
            <a:extLst>
              <a:ext uri="{FF2B5EF4-FFF2-40B4-BE49-F238E27FC236}">
                <a16:creationId xmlns:a16="http://schemas.microsoft.com/office/drawing/2014/main" id="{D0D06434-879A-F844-3F93-04A87FCC78AF}"/>
              </a:ext>
            </a:extLst>
          </p:cNvPr>
          <p:cNvSpPr/>
          <p:nvPr/>
        </p:nvSpPr>
        <p:spPr>
          <a:xfrm>
            <a:off x="364713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D7999-AD9F-ACC2-1096-FF1935A601BA}"/>
              </a:ext>
            </a:extLst>
          </p:cNvPr>
          <p:cNvSpPr/>
          <p:nvPr/>
        </p:nvSpPr>
        <p:spPr>
          <a:xfrm>
            <a:off x="4290687"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8067B8-EB38-559C-729A-49F80183267F}"/>
              </a:ext>
            </a:extLst>
          </p:cNvPr>
          <p:cNvSpPr/>
          <p:nvPr/>
        </p:nvSpPr>
        <p:spPr>
          <a:xfrm>
            <a:off x="364713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9D43FA-0722-5D6B-0097-EFF1BCEA4A02}"/>
              </a:ext>
            </a:extLst>
          </p:cNvPr>
          <p:cNvSpPr/>
          <p:nvPr/>
        </p:nvSpPr>
        <p:spPr>
          <a:xfrm>
            <a:off x="4290687"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4FF04C-D2DA-D80F-2DE7-400F20A9DC48}"/>
              </a:ext>
            </a:extLst>
          </p:cNvPr>
          <p:cNvSpPr/>
          <p:nvPr/>
        </p:nvSpPr>
        <p:spPr>
          <a:xfrm>
            <a:off x="511712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9D135E-19FB-A7B9-BE2C-E529FC3923C5}"/>
              </a:ext>
            </a:extLst>
          </p:cNvPr>
          <p:cNvSpPr/>
          <p:nvPr/>
        </p:nvSpPr>
        <p:spPr>
          <a:xfrm>
            <a:off x="576067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D5C44C-4C4B-EF91-278E-819FAF872518}"/>
              </a:ext>
            </a:extLst>
          </p:cNvPr>
          <p:cNvSpPr/>
          <p:nvPr/>
        </p:nvSpPr>
        <p:spPr>
          <a:xfrm>
            <a:off x="3647135"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6ADBF12-A981-AB0D-5098-E2714C23065C}"/>
              </a:ext>
            </a:extLst>
          </p:cNvPr>
          <p:cNvSpPr/>
          <p:nvPr/>
        </p:nvSpPr>
        <p:spPr>
          <a:xfrm>
            <a:off x="4290687"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469E8E-7453-8B9E-51EB-C7717E3A0DD8}"/>
              </a:ext>
            </a:extLst>
          </p:cNvPr>
          <p:cNvSpPr/>
          <p:nvPr/>
        </p:nvSpPr>
        <p:spPr>
          <a:xfrm>
            <a:off x="217715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9FB6E3-A73F-2583-65F0-8A29551DDC4D}"/>
              </a:ext>
            </a:extLst>
          </p:cNvPr>
          <p:cNvSpPr/>
          <p:nvPr/>
        </p:nvSpPr>
        <p:spPr>
          <a:xfrm>
            <a:off x="2820702" y="4496566"/>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573537-CD7F-64AE-CFDD-74E91C6C4B8E}"/>
              </a:ext>
            </a:extLst>
          </p:cNvPr>
          <p:cNvSpPr/>
          <p:nvPr/>
        </p:nvSpPr>
        <p:spPr>
          <a:xfrm>
            <a:off x="5117120"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EE722B-A69B-BA08-0F53-8B0E1641F030}"/>
              </a:ext>
            </a:extLst>
          </p:cNvPr>
          <p:cNvSpPr/>
          <p:nvPr/>
        </p:nvSpPr>
        <p:spPr>
          <a:xfrm>
            <a:off x="5760672"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2699EC-649E-4D34-22D5-67E5E13641B6}"/>
              </a:ext>
            </a:extLst>
          </p:cNvPr>
          <p:cNvSpPr/>
          <p:nvPr/>
        </p:nvSpPr>
        <p:spPr>
          <a:xfrm>
            <a:off x="511712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721E5BD-A50C-8A5A-57D2-F5674BC08099}"/>
              </a:ext>
            </a:extLst>
          </p:cNvPr>
          <p:cNvSpPr/>
          <p:nvPr/>
        </p:nvSpPr>
        <p:spPr>
          <a:xfrm>
            <a:off x="5760672"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1BEF13-228D-5B1E-EDBE-17F6DD3CC416}"/>
              </a:ext>
            </a:extLst>
          </p:cNvPr>
          <p:cNvSpPr/>
          <p:nvPr/>
        </p:nvSpPr>
        <p:spPr>
          <a:xfrm>
            <a:off x="2177149"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EDE4510-94AF-A197-EEDC-C70130E276FC}"/>
              </a:ext>
            </a:extLst>
          </p:cNvPr>
          <p:cNvSpPr/>
          <p:nvPr/>
        </p:nvSpPr>
        <p:spPr>
          <a:xfrm>
            <a:off x="2820701" y="5841462"/>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A99431-A890-97AA-011D-0FC0B072FC79}"/>
              </a:ext>
            </a:extLst>
          </p:cNvPr>
          <p:cNvSpPr/>
          <p:nvPr/>
        </p:nvSpPr>
        <p:spPr>
          <a:xfrm>
            <a:off x="2177149" y="2570982"/>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3FC9C8B-F00E-29BC-F6C8-0FF81CDD311E}"/>
              </a:ext>
            </a:extLst>
          </p:cNvPr>
          <p:cNvSpPr/>
          <p:nvPr/>
        </p:nvSpPr>
        <p:spPr>
          <a:xfrm>
            <a:off x="2820701" y="315167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78FE4C8-5A95-B273-C062-4CD140DE4BBB}"/>
              </a:ext>
            </a:extLst>
          </p:cNvPr>
          <p:cNvSpPr/>
          <p:nvPr/>
        </p:nvSpPr>
        <p:spPr>
          <a:xfrm>
            <a:off x="7502012" y="323819"/>
            <a:ext cx="2385589" cy="369332"/>
          </a:xfrm>
          <a:prstGeom prst="rect">
            <a:avLst/>
          </a:prstGeom>
        </p:spPr>
        <p:txBody>
          <a:bodyPr wrap="none">
            <a:spAutoFit/>
          </a:bodyPr>
          <a:lstStyle/>
          <a:p>
            <a:r>
              <a:rPr lang="en-US" dirty="0">
                <a:latin typeface="Garamond" charset="0"/>
                <a:ea typeface="Garamond" charset="0"/>
                <a:cs typeface="Garamond" charset="0"/>
              </a:rPr>
              <a:t>Stencil for CC-quantities</a:t>
            </a:r>
          </a:p>
        </p:txBody>
      </p:sp>
      <p:sp>
        <p:nvSpPr>
          <p:cNvPr id="24" name="Oval 23">
            <a:extLst>
              <a:ext uri="{FF2B5EF4-FFF2-40B4-BE49-F238E27FC236}">
                <a16:creationId xmlns:a16="http://schemas.microsoft.com/office/drawing/2014/main" id="{21649E74-CAD3-D420-0A46-C31941A2D8D1}"/>
              </a:ext>
            </a:extLst>
          </p:cNvPr>
          <p:cNvSpPr/>
          <p:nvPr/>
        </p:nvSpPr>
        <p:spPr>
          <a:xfrm>
            <a:off x="9864979" y="424234"/>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0CD8E4A-A726-EA8B-4736-9093A747E72C}"/>
              </a:ext>
            </a:extLst>
          </p:cNvPr>
          <p:cNvCxnSpPr/>
          <p:nvPr/>
        </p:nvCxnSpPr>
        <p:spPr>
          <a:xfrm flipH="1" flipV="1">
            <a:off x="9842119" y="114620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D78BC08-19CE-A3EA-B253-0C28301BA533}"/>
              </a:ext>
            </a:extLst>
          </p:cNvPr>
          <p:cNvCxnSpPr/>
          <p:nvPr/>
        </p:nvCxnSpPr>
        <p:spPr>
          <a:xfrm flipH="1" flipV="1">
            <a:off x="6472805"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7A0A9F-FDC7-DB3C-99DF-C828C65C8AAA}"/>
              </a:ext>
            </a:extLst>
          </p:cNvPr>
          <p:cNvCxnSpPr/>
          <p:nvPr/>
        </p:nvCxnSpPr>
        <p:spPr>
          <a:xfrm flipH="1" flipV="1">
            <a:off x="5002819"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F3DA54-AB94-7A41-4E1E-CF10F1EB7762}"/>
              </a:ext>
            </a:extLst>
          </p:cNvPr>
          <p:cNvCxnSpPr/>
          <p:nvPr/>
        </p:nvCxnSpPr>
        <p:spPr>
          <a:xfrm flipH="1" flipV="1">
            <a:off x="3532833" y="458832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FAA9C8-046C-117A-1262-A47137A1BCB0}"/>
              </a:ext>
            </a:extLst>
          </p:cNvPr>
          <p:cNvCxnSpPr/>
          <p:nvPr/>
        </p:nvCxnSpPr>
        <p:spPr>
          <a:xfrm flipH="1" flipV="1">
            <a:off x="6472805"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666F6A-0DE9-8D78-8B34-031C7835FDDC}"/>
              </a:ext>
            </a:extLst>
          </p:cNvPr>
          <p:cNvCxnSpPr/>
          <p:nvPr/>
        </p:nvCxnSpPr>
        <p:spPr>
          <a:xfrm flipH="1" flipV="1">
            <a:off x="5004744"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66673-0702-46DF-3349-5A36AA335290}"/>
              </a:ext>
            </a:extLst>
          </p:cNvPr>
          <p:cNvCxnSpPr/>
          <p:nvPr/>
        </p:nvCxnSpPr>
        <p:spPr>
          <a:xfrm flipH="1" flipV="1">
            <a:off x="3534758" y="327074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9D0CC2-D4E7-2B54-C498-347A9F4108EB}"/>
              </a:ext>
            </a:extLst>
          </p:cNvPr>
          <p:cNvCxnSpPr/>
          <p:nvPr/>
        </p:nvCxnSpPr>
        <p:spPr>
          <a:xfrm flipH="1" flipV="1">
            <a:off x="6451580"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30AD13-EC50-43E8-2CA2-829E2B13624B}"/>
              </a:ext>
            </a:extLst>
          </p:cNvPr>
          <p:cNvCxnSpPr/>
          <p:nvPr/>
        </p:nvCxnSpPr>
        <p:spPr>
          <a:xfrm flipH="1" flipV="1">
            <a:off x="4981594"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ED167E-4296-F8F5-09E3-DCA9289D1D4F}"/>
              </a:ext>
            </a:extLst>
          </p:cNvPr>
          <p:cNvCxnSpPr/>
          <p:nvPr/>
        </p:nvCxnSpPr>
        <p:spPr>
          <a:xfrm flipH="1" flipV="1">
            <a:off x="3511608" y="59560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984C7-661E-D702-ABAC-35415BCE6A78}"/>
              </a:ext>
            </a:extLst>
          </p:cNvPr>
          <p:cNvCxnSpPr/>
          <p:nvPr/>
        </p:nvCxnSpPr>
        <p:spPr>
          <a:xfrm flipH="1" flipV="1">
            <a:off x="2097498" y="458477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7D4E5A-8378-EA27-4945-1D8E24F49C92}"/>
              </a:ext>
            </a:extLst>
          </p:cNvPr>
          <p:cNvCxnSpPr/>
          <p:nvPr/>
        </p:nvCxnSpPr>
        <p:spPr>
          <a:xfrm flipH="1" flipV="1">
            <a:off x="2048629" y="324343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EB65D9-69F4-A3C6-2EFC-BBA9B399A2E8}"/>
              </a:ext>
            </a:extLst>
          </p:cNvPr>
          <p:cNvCxnSpPr/>
          <p:nvPr/>
        </p:nvCxnSpPr>
        <p:spPr>
          <a:xfrm flipH="1" flipV="1">
            <a:off x="2062849" y="593795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DB84C10-0E44-45EB-B25B-ED6B6972C4D3}"/>
              </a:ext>
            </a:extLst>
          </p:cNvPr>
          <p:cNvCxnSpPr/>
          <p:nvPr/>
        </p:nvCxnSpPr>
        <p:spPr>
          <a:xfrm rot="-5400000" flipH="1" flipV="1">
            <a:off x="5737812" y="257098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2D8A82-4691-700D-4E4F-2F2B5AAE0595}"/>
              </a:ext>
            </a:extLst>
          </p:cNvPr>
          <p:cNvCxnSpPr/>
          <p:nvPr/>
        </p:nvCxnSpPr>
        <p:spPr>
          <a:xfrm rot="-5400000" flipH="1" flipV="1">
            <a:off x="5737812" y="391587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1D2E369-F40E-0ADA-BF71-5D01F6DB0DAA}"/>
              </a:ext>
            </a:extLst>
          </p:cNvPr>
          <p:cNvCxnSpPr/>
          <p:nvPr/>
        </p:nvCxnSpPr>
        <p:spPr>
          <a:xfrm rot="-5400000" flipH="1" flipV="1">
            <a:off x="5737812"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0FFFA6D-4F9F-2767-F53D-B612C64C40AC}"/>
              </a:ext>
            </a:extLst>
          </p:cNvPr>
          <p:cNvCxnSpPr/>
          <p:nvPr/>
        </p:nvCxnSpPr>
        <p:spPr>
          <a:xfrm rot="-5400000" flipH="1" flipV="1">
            <a:off x="4258188" y="256133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6D9D85-3035-BEFF-8FD3-EB93CC882547}"/>
              </a:ext>
            </a:extLst>
          </p:cNvPr>
          <p:cNvCxnSpPr/>
          <p:nvPr/>
        </p:nvCxnSpPr>
        <p:spPr>
          <a:xfrm rot="-5400000" flipH="1" flipV="1">
            <a:off x="4258188" y="390622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0966F2-3B2D-BD6B-C850-DFE3A461F2D3}"/>
              </a:ext>
            </a:extLst>
          </p:cNvPr>
          <p:cNvCxnSpPr/>
          <p:nvPr/>
        </p:nvCxnSpPr>
        <p:spPr>
          <a:xfrm rot="-5400000" flipH="1" flipV="1">
            <a:off x="4258188" y="525112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048FA-BE23-1CC5-330B-C30FAADBCD96}"/>
              </a:ext>
            </a:extLst>
          </p:cNvPr>
          <p:cNvCxnSpPr/>
          <p:nvPr/>
        </p:nvCxnSpPr>
        <p:spPr>
          <a:xfrm rot="-5400000" flipH="1" flipV="1">
            <a:off x="278819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D952184-0FE5-0806-03BA-D68F6CEADA3B}"/>
              </a:ext>
            </a:extLst>
          </p:cNvPr>
          <p:cNvCxnSpPr/>
          <p:nvPr/>
        </p:nvCxnSpPr>
        <p:spPr>
          <a:xfrm rot="-5400000" flipH="1" flipV="1">
            <a:off x="2788199" y="3917802"/>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154021-2455-D2DF-C428-DB3592ABD9D3}"/>
              </a:ext>
            </a:extLst>
          </p:cNvPr>
          <p:cNvCxnSpPr/>
          <p:nvPr/>
        </p:nvCxnSpPr>
        <p:spPr>
          <a:xfrm rot="-5400000" flipH="1" flipV="1">
            <a:off x="2788199" y="526269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0EFD35-1736-B339-18DB-19434697D746}"/>
              </a:ext>
            </a:extLst>
          </p:cNvPr>
          <p:cNvCxnSpPr/>
          <p:nvPr/>
        </p:nvCxnSpPr>
        <p:spPr>
          <a:xfrm rot="-5400000" flipH="1" flipV="1">
            <a:off x="5762893" y="658221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52BFBA2-17AD-853E-FC79-44F118D2E6C6}"/>
              </a:ext>
            </a:extLst>
          </p:cNvPr>
          <p:cNvCxnSpPr/>
          <p:nvPr/>
        </p:nvCxnSpPr>
        <p:spPr>
          <a:xfrm rot="-5400000" flipH="1" flipV="1">
            <a:off x="4283269" y="6572569"/>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B278B4-3D2C-7D26-CB3E-07CD097BEC5B}"/>
              </a:ext>
            </a:extLst>
          </p:cNvPr>
          <p:cNvCxnSpPr/>
          <p:nvPr/>
        </p:nvCxnSpPr>
        <p:spPr>
          <a:xfrm rot="-5400000" flipH="1" flipV="1">
            <a:off x="2813280" y="6584144"/>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A0A4980-A0CF-01AB-3927-5B9E3293E6E6}"/>
              </a:ext>
            </a:extLst>
          </p:cNvPr>
          <p:cNvSpPr/>
          <p:nvPr/>
        </p:nvSpPr>
        <p:spPr>
          <a:xfrm>
            <a:off x="7858180" y="928433"/>
            <a:ext cx="2022157" cy="369332"/>
          </a:xfrm>
          <a:prstGeom prst="rect">
            <a:avLst/>
          </a:prstGeom>
        </p:spPr>
        <p:txBody>
          <a:bodyPr wrap="none">
            <a:spAutoFit/>
          </a:bodyPr>
          <a:lstStyle/>
          <a:p>
            <a:r>
              <a:rPr lang="en-US" dirty="0">
                <a:latin typeface="Garamond" charset="0"/>
                <a:ea typeface="Garamond" charset="0"/>
                <a:cs typeface="Garamond" charset="0"/>
              </a:rPr>
              <a:t>Stencil for x-velocity</a:t>
            </a:r>
          </a:p>
        </p:txBody>
      </p:sp>
      <p:sp>
        <p:nvSpPr>
          <p:cNvPr id="51" name="Rectangle 50">
            <a:extLst>
              <a:ext uri="{FF2B5EF4-FFF2-40B4-BE49-F238E27FC236}">
                <a16:creationId xmlns:a16="http://schemas.microsoft.com/office/drawing/2014/main" id="{8FC167D9-AB24-52E8-19AD-1D28E6626EBA}"/>
              </a:ext>
            </a:extLst>
          </p:cNvPr>
          <p:cNvSpPr/>
          <p:nvPr/>
        </p:nvSpPr>
        <p:spPr>
          <a:xfrm>
            <a:off x="4308582" y="3267745"/>
            <a:ext cx="164984" cy="2670213"/>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2E8173-C78C-254C-A5F1-B79A4F2BF3A7}"/>
              </a:ext>
            </a:extLst>
          </p:cNvPr>
          <p:cNvSpPr/>
          <p:nvPr/>
        </p:nvSpPr>
        <p:spPr>
          <a:xfrm rot="5400000">
            <a:off x="4318651" y="3158500"/>
            <a:ext cx="188286" cy="2878639"/>
          </a:xfrm>
          <a:prstGeom prst="rect">
            <a:avLst/>
          </a:prstGeom>
          <a:solidFill>
            <a:schemeClr val="accent1">
              <a:alpha val="10000"/>
            </a:schemeClr>
          </a:solidFill>
          <a:ln>
            <a:solidFill>
              <a:srgbClr val="00B05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2454E0-4D26-7B9C-0397-837A39D0A426}"/>
              </a:ext>
            </a:extLst>
          </p:cNvPr>
          <p:cNvSpPr/>
          <p:nvPr/>
        </p:nvSpPr>
        <p:spPr>
          <a:xfrm rot="5400000">
            <a:off x="7976925" y="4444455"/>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D4C2DED-08BF-110F-D257-53B31C0DFE35}"/>
              </a:ext>
            </a:extLst>
          </p:cNvPr>
          <p:cNvSpPr/>
          <p:nvPr/>
        </p:nvSpPr>
        <p:spPr>
          <a:xfrm>
            <a:off x="6587105"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271F96-8609-81AF-9F02-3891EC9BC7F5}"/>
              </a:ext>
            </a:extLst>
          </p:cNvPr>
          <p:cNvCxnSpPr/>
          <p:nvPr/>
        </p:nvCxnSpPr>
        <p:spPr>
          <a:xfrm flipH="1" flipV="1">
            <a:off x="7942790" y="457380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64C0C769-C4E7-D3AD-B390-69E3602F3296}"/>
              </a:ext>
            </a:extLst>
          </p:cNvPr>
          <p:cNvSpPr/>
          <p:nvPr/>
        </p:nvSpPr>
        <p:spPr>
          <a:xfrm>
            <a:off x="7230657" y="4511091"/>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BF517C0-9AD5-82BB-797D-28FC05D7E8F7}"/>
              </a:ext>
            </a:extLst>
          </p:cNvPr>
          <p:cNvCxnSpPr/>
          <p:nvPr/>
        </p:nvCxnSpPr>
        <p:spPr>
          <a:xfrm rot="-5400000" flipH="1" flipV="1">
            <a:off x="7239256" y="526077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5CE46B-1D3C-CD50-A04B-38CA3B50F0F3}"/>
              </a:ext>
            </a:extLst>
          </p:cNvPr>
          <p:cNvCxnSpPr/>
          <p:nvPr/>
        </p:nvCxnSpPr>
        <p:spPr>
          <a:xfrm rot="-5400000" flipH="1" flipV="1">
            <a:off x="7207797" y="3915878"/>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5ECEE96-5A07-8C24-C952-E2196DFCD618}"/>
              </a:ext>
            </a:extLst>
          </p:cNvPr>
          <p:cNvSpPr/>
          <p:nvPr/>
        </p:nvSpPr>
        <p:spPr>
          <a:xfrm>
            <a:off x="8057090" y="3915878"/>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B2AD-2499-D4FF-D453-969460D2B690}"/>
              </a:ext>
            </a:extLst>
          </p:cNvPr>
          <p:cNvCxnSpPr/>
          <p:nvPr/>
        </p:nvCxnSpPr>
        <p:spPr>
          <a:xfrm flipH="1" flipV="1">
            <a:off x="9412775" y="456567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B6C6573-989E-24B1-EDB5-F446E94AFCA6}"/>
              </a:ext>
            </a:extLst>
          </p:cNvPr>
          <p:cNvSpPr/>
          <p:nvPr/>
        </p:nvSpPr>
        <p:spPr>
          <a:xfrm>
            <a:off x="8700642" y="4502958"/>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63DABF4-3D93-2314-0A46-CA32F7632C60}"/>
              </a:ext>
            </a:extLst>
          </p:cNvPr>
          <p:cNvCxnSpPr/>
          <p:nvPr/>
        </p:nvCxnSpPr>
        <p:spPr>
          <a:xfrm rot="-5400000" flipH="1" flipV="1">
            <a:off x="8709241" y="5252640"/>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3B423E8-E349-E2A9-E37C-7309EBE14441}"/>
              </a:ext>
            </a:extLst>
          </p:cNvPr>
          <p:cNvCxnSpPr/>
          <p:nvPr/>
        </p:nvCxnSpPr>
        <p:spPr>
          <a:xfrm rot="-5400000" flipH="1" flipV="1">
            <a:off x="8677782" y="390774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DD838D8-FE7C-71EA-FB4E-A24545F7B497}"/>
              </a:ext>
            </a:extLst>
          </p:cNvPr>
          <p:cNvSpPr/>
          <p:nvPr/>
        </p:nvSpPr>
        <p:spPr>
          <a:xfrm>
            <a:off x="6587105"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D38B0EA-2E0D-4FF4-AFA3-57DB00FB21C8}"/>
              </a:ext>
            </a:extLst>
          </p:cNvPr>
          <p:cNvSpPr/>
          <p:nvPr/>
        </p:nvSpPr>
        <p:spPr>
          <a:xfrm>
            <a:off x="7230657"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A06FCF5-F818-572D-4BBC-92A865BCA201}"/>
              </a:ext>
            </a:extLst>
          </p:cNvPr>
          <p:cNvSpPr/>
          <p:nvPr/>
        </p:nvSpPr>
        <p:spPr>
          <a:xfrm>
            <a:off x="8057090" y="525184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61672E9-FFC1-DF26-A050-B994641BB2CD}"/>
              </a:ext>
            </a:extLst>
          </p:cNvPr>
          <p:cNvSpPr/>
          <p:nvPr/>
        </p:nvSpPr>
        <p:spPr>
          <a:xfrm>
            <a:off x="8700642" y="5844110"/>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6BEC376-EAD7-4593-20DA-C5931B201440}"/>
              </a:ext>
            </a:extLst>
          </p:cNvPr>
          <p:cNvCxnSpPr/>
          <p:nvPr/>
        </p:nvCxnSpPr>
        <p:spPr>
          <a:xfrm rot="-5400000" flipH="1" flipV="1">
            <a:off x="8702863" y="658486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6B4B1C-0A3B-1A35-9089-C9F6267AD989}"/>
              </a:ext>
            </a:extLst>
          </p:cNvPr>
          <p:cNvCxnSpPr/>
          <p:nvPr/>
        </p:nvCxnSpPr>
        <p:spPr>
          <a:xfrm rot="-5400000" flipH="1" flipV="1">
            <a:off x="7223239" y="65752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35F0E7-9FD6-3F14-4ED1-30819008D14B}"/>
              </a:ext>
            </a:extLst>
          </p:cNvPr>
          <p:cNvCxnSpPr/>
          <p:nvPr/>
        </p:nvCxnSpPr>
        <p:spPr>
          <a:xfrm flipH="1" flipV="1">
            <a:off x="9416629"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80BE73-6BCE-69C8-2344-CFCD85662DE5}"/>
              </a:ext>
            </a:extLst>
          </p:cNvPr>
          <p:cNvCxnSpPr/>
          <p:nvPr/>
        </p:nvCxnSpPr>
        <p:spPr>
          <a:xfrm flipH="1" flipV="1">
            <a:off x="7946643" y="594641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90416C1-004E-FB69-4B56-F2F008CDA3B3}"/>
              </a:ext>
            </a:extLst>
          </p:cNvPr>
          <p:cNvSpPr/>
          <p:nvPr/>
        </p:nvSpPr>
        <p:spPr>
          <a:xfrm>
            <a:off x="6589033"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1CC08F-B51C-693C-09B3-AE5F8D871F13}"/>
              </a:ext>
            </a:extLst>
          </p:cNvPr>
          <p:cNvSpPr/>
          <p:nvPr/>
        </p:nvSpPr>
        <p:spPr>
          <a:xfrm>
            <a:off x="7232585"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D7FBFE6-39DF-8F41-4CF2-F3A75616487C}"/>
              </a:ext>
            </a:extLst>
          </p:cNvPr>
          <p:cNvSpPr/>
          <p:nvPr/>
        </p:nvSpPr>
        <p:spPr>
          <a:xfrm>
            <a:off x="8059018" y="2572907"/>
            <a:ext cx="1469985" cy="13448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82D6471-E8D0-2D86-9549-C5BAA1EB110A}"/>
              </a:ext>
            </a:extLst>
          </p:cNvPr>
          <p:cNvSpPr/>
          <p:nvPr/>
        </p:nvSpPr>
        <p:spPr>
          <a:xfrm>
            <a:off x="8702570" y="3153595"/>
            <a:ext cx="182880" cy="18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5C218DF4-9572-BBBD-2C9D-1F3EEA94E85C}"/>
              </a:ext>
            </a:extLst>
          </p:cNvPr>
          <p:cNvCxnSpPr/>
          <p:nvPr/>
        </p:nvCxnSpPr>
        <p:spPr>
          <a:xfrm flipH="1" flipV="1">
            <a:off x="9414703" y="3245355"/>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9B59A8-41AB-7B63-705C-A347F06B8043}"/>
              </a:ext>
            </a:extLst>
          </p:cNvPr>
          <p:cNvCxnSpPr/>
          <p:nvPr/>
        </p:nvCxnSpPr>
        <p:spPr>
          <a:xfrm rot="-5400000" flipH="1" flipV="1">
            <a:off x="8679709" y="257290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E8938D0-47B1-9D2A-C419-9D52604B7BE5}"/>
              </a:ext>
            </a:extLst>
          </p:cNvPr>
          <p:cNvCxnSpPr/>
          <p:nvPr/>
        </p:nvCxnSpPr>
        <p:spPr>
          <a:xfrm rot="-5400000" flipH="1" flipV="1">
            <a:off x="7200085" y="2563257"/>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7B629A-B3B5-A298-3744-896F7EF13C83}"/>
              </a:ext>
            </a:extLst>
          </p:cNvPr>
          <p:cNvCxnSpPr/>
          <p:nvPr/>
        </p:nvCxnSpPr>
        <p:spPr>
          <a:xfrm flipH="1" flipV="1">
            <a:off x="7942790" y="3280083"/>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1B2044D-D4DD-B8EA-3040-064E01647FF3}"/>
              </a:ext>
            </a:extLst>
          </p:cNvPr>
          <p:cNvSpPr/>
          <p:nvPr/>
        </p:nvSpPr>
        <p:spPr>
          <a:xfrm rot="5400000">
            <a:off x="8806473" y="-137900"/>
            <a:ext cx="207692" cy="2981726"/>
          </a:xfrm>
          <a:prstGeom prst="rect">
            <a:avLst/>
          </a:prstGeom>
          <a:solidFill>
            <a:schemeClr val="tx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0AFDC96-C66A-8DE4-CB52-5911C7B4469F}"/>
              </a:ext>
            </a:extLst>
          </p:cNvPr>
          <p:cNvSpPr/>
          <p:nvPr/>
        </p:nvSpPr>
        <p:spPr>
          <a:xfrm>
            <a:off x="7226777" y="2447032"/>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B58AB543-B741-0A1E-E2E6-766C81B35C3B}"/>
              </a:ext>
            </a:extLst>
          </p:cNvPr>
          <p:cNvSpPr/>
          <p:nvPr/>
        </p:nvSpPr>
        <p:spPr>
          <a:xfrm>
            <a:off x="7879405" y="1509178"/>
            <a:ext cx="2012539" cy="369332"/>
          </a:xfrm>
          <a:prstGeom prst="rect">
            <a:avLst/>
          </a:prstGeom>
        </p:spPr>
        <p:txBody>
          <a:bodyPr wrap="none">
            <a:spAutoFit/>
          </a:bodyPr>
          <a:lstStyle/>
          <a:p>
            <a:r>
              <a:rPr lang="en-US" dirty="0">
                <a:latin typeface="Garamond" charset="0"/>
                <a:ea typeface="Garamond" charset="0"/>
                <a:cs typeface="Garamond" charset="0"/>
              </a:rPr>
              <a:t>Stencil for y-velocity</a:t>
            </a:r>
          </a:p>
        </p:txBody>
      </p:sp>
      <p:sp>
        <p:nvSpPr>
          <p:cNvPr id="83" name="Rectangle 82">
            <a:extLst>
              <a:ext uri="{FF2B5EF4-FFF2-40B4-BE49-F238E27FC236}">
                <a16:creationId xmlns:a16="http://schemas.microsoft.com/office/drawing/2014/main" id="{D97B4FAB-C78E-DEDF-E183-383F86D43BCE}"/>
              </a:ext>
            </a:extLst>
          </p:cNvPr>
          <p:cNvSpPr/>
          <p:nvPr/>
        </p:nvSpPr>
        <p:spPr>
          <a:xfrm rot="5400000">
            <a:off x="8827698" y="442845"/>
            <a:ext cx="207692" cy="2981726"/>
          </a:xfrm>
          <a:prstGeom prst="rect">
            <a:avLst/>
          </a:prstGeom>
          <a:solidFill>
            <a:schemeClr val="accent3">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FC4D7F60-113B-38A5-F145-AF29F94F4838}"/>
              </a:ext>
            </a:extLst>
          </p:cNvPr>
          <p:cNvCxnSpPr/>
          <p:nvPr/>
        </p:nvCxnSpPr>
        <p:spPr>
          <a:xfrm rot="-5400000" flipH="1" flipV="1">
            <a:off x="9842119" y="1650041"/>
            <a:ext cx="228600" cy="0"/>
          </a:xfrm>
          <a:prstGeom prst="line">
            <a:avLst/>
          </a:prstGeom>
          <a:ln w="25400">
            <a:solidFill>
              <a:schemeClr val="tx1"/>
            </a:solidFill>
            <a:prstDash val="solid"/>
            <a:headEnd type="stealth"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0B679F7-3A60-2ED4-4A79-CA27D6706545}"/>
              </a:ext>
            </a:extLst>
          </p:cNvPr>
          <p:cNvSpPr/>
          <p:nvPr/>
        </p:nvSpPr>
        <p:spPr>
          <a:xfrm rot="5400000">
            <a:off x="8806473" y="-702128"/>
            <a:ext cx="207692" cy="2981726"/>
          </a:xfrm>
          <a:prstGeom prst="rect">
            <a:avLst/>
          </a:prstGeom>
          <a:solidFill>
            <a:schemeClr val="accent1">
              <a:alpha val="10000"/>
            </a:schemeClr>
          </a:solidFill>
          <a:ln>
            <a:solidFill>
              <a:srgbClr val="002060"/>
            </a:solid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78940714-EC2B-A598-8190-7AD3F81176EC}"/>
              </a:ext>
            </a:extLst>
          </p:cNvPr>
          <p:cNvSpPr txBox="1"/>
          <p:nvPr/>
        </p:nvSpPr>
        <p:spPr>
          <a:xfrm>
            <a:off x="6867195" y="2805790"/>
            <a:ext cx="410690" cy="369332"/>
          </a:xfrm>
          <a:prstGeom prst="rect">
            <a:avLst/>
          </a:prstGeom>
          <a:noFill/>
        </p:spPr>
        <p:txBody>
          <a:bodyPr wrap="none" rtlCol="0">
            <a:spAutoFit/>
          </a:bodyPr>
          <a:lstStyle/>
          <a:p>
            <a:r>
              <a:rPr lang="en-US" dirty="0"/>
              <a:t>P</a:t>
            </a:r>
            <a:r>
              <a:rPr lang="en-US" baseline="-25000" dirty="0"/>
              <a:t>N</a:t>
            </a:r>
          </a:p>
        </p:txBody>
      </p:sp>
      <p:sp>
        <p:nvSpPr>
          <p:cNvPr id="87" name="TextBox 86">
            <a:extLst>
              <a:ext uri="{FF2B5EF4-FFF2-40B4-BE49-F238E27FC236}">
                <a16:creationId xmlns:a16="http://schemas.microsoft.com/office/drawing/2014/main" id="{4C8AC78C-0EC2-AAEC-8153-22E4BEF036E3}"/>
              </a:ext>
            </a:extLst>
          </p:cNvPr>
          <p:cNvSpPr txBox="1"/>
          <p:nvPr/>
        </p:nvSpPr>
        <p:spPr>
          <a:xfrm>
            <a:off x="6835129" y="4150686"/>
            <a:ext cx="386644" cy="369332"/>
          </a:xfrm>
          <a:prstGeom prst="rect">
            <a:avLst/>
          </a:prstGeom>
          <a:noFill/>
        </p:spPr>
        <p:txBody>
          <a:bodyPr wrap="none" rtlCol="0">
            <a:spAutoFit/>
          </a:bodyPr>
          <a:lstStyle/>
          <a:p>
            <a:r>
              <a:rPr lang="en-US" dirty="0"/>
              <a:t>P</a:t>
            </a:r>
            <a:r>
              <a:rPr lang="en-US" baseline="-25000" dirty="0"/>
              <a:t>S</a:t>
            </a:r>
          </a:p>
        </p:txBody>
      </p:sp>
      <p:sp>
        <p:nvSpPr>
          <p:cNvPr id="97" name="Rectangle 96">
            <a:extLst>
              <a:ext uri="{FF2B5EF4-FFF2-40B4-BE49-F238E27FC236}">
                <a16:creationId xmlns:a16="http://schemas.microsoft.com/office/drawing/2014/main" id="{041D2283-4994-5010-BCB7-93C908B84986}"/>
              </a:ext>
            </a:extLst>
          </p:cNvPr>
          <p:cNvSpPr/>
          <p:nvPr/>
        </p:nvSpPr>
        <p:spPr>
          <a:xfrm>
            <a:off x="3647133" y="3937895"/>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FF911B-172C-1B26-CA5E-844C145D8006}"/>
              </a:ext>
            </a:extLst>
          </p:cNvPr>
          <p:cNvSpPr/>
          <p:nvPr/>
        </p:nvSpPr>
        <p:spPr>
          <a:xfrm>
            <a:off x="6602546" y="3221896"/>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0FAE0F7-5969-1AF4-6DE1-61BD70895AEB}"/>
              </a:ext>
            </a:extLst>
          </p:cNvPr>
          <p:cNvSpPr/>
          <p:nvPr/>
        </p:nvSpPr>
        <p:spPr>
          <a:xfrm>
            <a:off x="7375912" y="5267562"/>
            <a:ext cx="1469986" cy="131322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Attributes of a Staggered Scheme</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By design, non-orthogonality is absent, however, complex geometry will be stair-stepped</a:t>
            </a:r>
          </a:p>
          <a:p>
            <a:pPr marL="342900" indent="-342900">
              <a:buFont typeface="Arial" panose="020B0604020202020204" pitchFamily="34" charset="0"/>
              <a:buChar char="•"/>
            </a:pPr>
            <a:r>
              <a:rPr lang="en-US" dirty="0"/>
              <a:t>From a fluids perspective, the operators are ideal, i.e., pressure gradient for momentum is compact, e.g., (P</a:t>
            </a:r>
            <a:r>
              <a:rPr lang="en-US" baseline="-25000" dirty="0"/>
              <a:t>E</a:t>
            </a:r>
            <a:r>
              <a:rPr lang="en-US" dirty="0"/>
              <a:t> </a:t>
            </a:r>
            <a:r>
              <a:rPr lang="mr-IN" dirty="0"/>
              <a:t>–</a:t>
            </a:r>
            <a:r>
              <a:rPr lang="en-US" dirty="0"/>
              <a:t> P</a:t>
            </a:r>
            <a:r>
              <a:rPr lang="en-US" baseline="-25000" dirty="0"/>
              <a:t>W</a:t>
            </a:r>
            <a:r>
              <a:rPr lang="en-US" dirty="0"/>
              <a:t>)</a:t>
            </a:r>
            <a:r>
              <a:rPr lang="en-US" dirty="0">
                <a:latin typeface="symbol" charset="2"/>
              </a:rPr>
              <a:t>D</a:t>
            </a:r>
            <a:r>
              <a:rPr lang="en-US" dirty="0"/>
              <a:t>x</a:t>
            </a:r>
            <a:r>
              <a:rPr lang="en-US" baseline="30000" dirty="0"/>
              <a:t>-1</a:t>
            </a:r>
          </a:p>
          <a:p>
            <a:pPr marL="342900" indent="-342900">
              <a:buFont typeface="Arial" panose="020B0604020202020204" pitchFamily="34" charset="0"/>
              <a:buChar char="•"/>
            </a:pPr>
            <a:r>
              <a:rPr lang="en-US" dirty="0"/>
              <a:t>As will be seen in future lecture topics, the skew-adjoint nature of the Divergence operator, </a:t>
            </a:r>
            <a:r>
              <a:rPr lang="en-US" b="1" dirty="0"/>
              <a:t>D</a:t>
            </a:r>
            <a:r>
              <a:rPr lang="en-US" dirty="0"/>
              <a:t>, and Gradient operator, </a:t>
            </a:r>
            <a:r>
              <a:rPr lang="en-US" b="1" dirty="0"/>
              <a:t>G</a:t>
            </a:r>
            <a:r>
              <a:rPr lang="en-US" dirty="0"/>
              <a:t>, allows for a Laplace operator, </a:t>
            </a:r>
            <a:r>
              <a:rPr lang="en-US" b="1" dirty="0"/>
              <a:t>L </a:t>
            </a:r>
            <a:r>
              <a:rPr lang="en-US" dirty="0"/>
              <a:t>=</a:t>
            </a:r>
            <a:r>
              <a:rPr lang="en-US" b="1" dirty="0"/>
              <a:t> DG</a:t>
            </a:r>
            <a:endParaRPr lang="en-US" b="1" baseline="30000" dirty="0"/>
          </a:p>
          <a:p>
            <a:pPr marL="342900" indent="-342900">
              <a:buFont typeface="Arial" panose="020B0604020202020204" pitchFamily="34" charset="0"/>
              <a:buChar char="•"/>
            </a:pPr>
            <a:r>
              <a:rPr lang="en-US" dirty="0"/>
              <a:t>Can be extended to higher-order</a:t>
            </a:r>
          </a:p>
          <a:p>
            <a:pPr marL="342900" indent="-342900">
              <a:buFont typeface="Arial" panose="020B0604020202020204" pitchFamily="34" charset="0"/>
              <a:buChar char="•"/>
            </a:pPr>
            <a:r>
              <a:rPr lang="en-US" dirty="0"/>
              <a:t>Frequently, meshing complex geometries can be extremely difficult (consider our V27 example)</a:t>
            </a:r>
          </a:p>
          <a:p>
            <a:endParaRPr lang="en-US" dirty="0"/>
          </a:p>
        </p:txBody>
      </p:sp>
    </p:spTree>
    <p:extLst>
      <p:ext uri="{BB962C8B-B14F-4D97-AF65-F5344CB8AC3E}">
        <p14:creationId xmlns:p14="http://schemas.microsoft.com/office/powerpoint/2010/main" val="37391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dirty="0"/>
              <a:t>Staggered</a:t>
            </a:r>
          </a:p>
          <a:p>
            <a:pPr marL="726948" lvl="1" indent="-342900">
              <a:buFont typeface="Arial" panose="020B0604020202020204" pitchFamily="34" charset="0"/>
              <a:buChar char="•"/>
            </a:pPr>
            <a:r>
              <a:rPr lang="en-US" dirty="0"/>
              <a:t>Arches (Utah)</a:t>
            </a:r>
          </a:p>
        </p:txBody>
      </p:sp>
    </p:spTree>
    <p:extLst>
      <p:ext uri="{BB962C8B-B14F-4D97-AF65-F5344CB8AC3E}">
        <p14:creationId xmlns:p14="http://schemas.microsoft.com/office/powerpoint/2010/main" val="10398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076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064A-F105-401D-2D8E-80F33D7C46AD}"/>
              </a:ext>
            </a:extLst>
          </p:cNvPr>
          <p:cNvSpPr>
            <a:spLocks noGrp="1"/>
          </p:cNvSpPr>
          <p:nvPr>
            <p:ph type="title"/>
          </p:nvPr>
        </p:nvSpPr>
        <p:spPr/>
        <p:txBody>
          <a:bodyPr/>
          <a:lstStyle/>
          <a:p>
            <a:r>
              <a:rPr lang="en-US" dirty="0"/>
              <a:t>An Informal Survey….</a:t>
            </a:r>
          </a:p>
        </p:txBody>
      </p:sp>
      <p:sp>
        <p:nvSpPr>
          <p:cNvPr id="3" name="Slide Number Placeholder 2">
            <a:extLst>
              <a:ext uri="{FF2B5EF4-FFF2-40B4-BE49-F238E27FC236}">
                <a16:creationId xmlns:a16="http://schemas.microsoft.com/office/drawing/2014/main" id="{3556F3B5-0086-39D3-FA22-2C83B50256BE}"/>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BF689380-02B6-A242-71FC-F123A85245AA}"/>
              </a:ext>
            </a:extLst>
          </p:cNvPr>
          <p:cNvSpPr>
            <a:spLocks noGrp="1"/>
          </p:cNvSpPr>
          <p:nvPr>
            <p:ph sz="quarter" idx="11"/>
          </p:nvPr>
        </p:nvSpPr>
        <p:spPr/>
        <p:txBody>
          <a:bodyPr/>
          <a:lstStyle/>
          <a:p>
            <a:pPr marL="342900" indent="-342900">
              <a:buFont typeface="Arial" panose="020B0604020202020204" pitchFamily="34" charset="0"/>
              <a:buChar char="•"/>
            </a:pPr>
            <a:r>
              <a:rPr lang="en-US" dirty="0"/>
              <a:t>Cell-Centered: (Sometimes generalized </a:t>
            </a:r>
            <a:r>
              <a:rPr lang="en-US" dirty="0" err="1"/>
              <a:t>Polyhedra</a:t>
            </a:r>
            <a:r>
              <a:rPr lang="en-US" dirty="0"/>
              <a:t>)</a:t>
            </a:r>
          </a:p>
          <a:p>
            <a:pPr marL="726948" lvl="1" indent="-342900">
              <a:buFont typeface="Arial" panose="020B0604020202020204" pitchFamily="34" charset="0"/>
              <a:buChar char="•"/>
            </a:pPr>
            <a:r>
              <a:rPr lang="en-US" dirty="0"/>
              <a:t>Ansys Fluent, </a:t>
            </a:r>
            <a:r>
              <a:rPr lang="en-US" dirty="0" err="1"/>
              <a:t>OpenFOAM</a:t>
            </a:r>
            <a:r>
              <a:rPr lang="en-US" dirty="0"/>
              <a:t> (</a:t>
            </a:r>
            <a:r>
              <a:rPr lang="en-US" dirty="0" err="1"/>
              <a:t>FireFOAM</a:t>
            </a:r>
            <a:r>
              <a:rPr lang="en-US" dirty="0"/>
              <a:t>, </a:t>
            </a:r>
            <a:r>
              <a:rPr lang="en-US" dirty="0" err="1"/>
              <a:t>NavyFOAM</a:t>
            </a:r>
            <a:r>
              <a:rPr lang="en-US" dirty="0"/>
              <a:t>), CD-</a:t>
            </a:r>
            <a:r>
              <a:rPr lang="en-US" dirty="0" err="1"/>
              <a:t>Adapco</a:t>
            </a:r>
            <a:r>
              <a:rPr lang="en-US" dirty="0"/>
              <a:t> (Star-CCM), Soleil-X (Stanford)</a:t>
            </a:r>
          </a:p>
          <a:p>
            <a:pPr marL="342900" indent="-342900">
              <a:buFont typeface="Arial" panose="020B0604020202020204" pitchFamily="34" charset="0"/>
              <a:buChar char="•"/>
            </a:pPr>
            <a:r>
              <a:rPr lang="en-US" dirty="0"/>
              <a:t>EBVC: (Most typical in the acoustically compressible space)</a:t>
            </a:r>
          </a:p>
          <a:p>
            <a:pPr marL="726948" lvl="1" indent="-342900">
              <a:buFont typeface="Arial" panose="020B0604020202020204" pitchFamily="34" charset="0"/>
              <a:buChar char="•"/>
            </a:pPr>
            <a:r>
              <a:rPr lang="en-US" dirty="0"/>
              <a:t>SU2, FUN3D, CHAD, </a:t>
            </a:r>
            <a:r>
              <a:rPr lang="en-US" dirty="0" err="1"/>
              <a:t>Nalu</a:t>
            </a:r>
            <a:r>
              <a:rPr lang="en-US" dirty="0"/>
              <a:t>-Wind (production), </a:t>
            </a:r>
            <a:r>
              <a:rPr lang="en-US" dirty="0" err="1"/>
              <a:t>Nalu</a:t>
            </a:r>
            <a:r>
              <a:rPr lang="en-US" dirty="0"/>
              <a:t> (option to explore </a:t>
            </a:r>
            <a:r>
              <a:rPr lang="en-US" dirty="0" err="1"/>
              <a:t>discretizations</a:t>
            </a:r>
            <a:r>
              <a:rPr lang="en-US" dirty="0"/>
              <a:t>)</a:t>
            </a:r>
          </a:p>
          <a:p>
            <a:pPr marL="342900" indent="-342900">
              <a:buFont typeface="Arial" panose="020B0604020202020204" pitchFamily="34" charset="0"/>
              <a:buChar char="•"/>
            </a:pPr>
            <a:r>
              <a:rPr lang="en-US" dirty="0"/>
              <a:t>CVFEM</a:t>
            </a:r>
          </a:p>
          <a:p>
            <a:pPr marL="726948" lvl="1" indent="-342900">
              <a:buFont typeface="Arial" panose="020B0604020202020204" pitchFamily="34" charset="0"/>
              <a:buChar char="•"/>
            </a:pPr>
            <a:r>
              <a:rPr lang="en-US" dirty="0"/>
              <a:t>Fluent (originally!), CFX-TASC-FLOW, Sierra Fuego (SNL), </a:t>
            </a:r>
            <a:r>
              <a:rPr lang="en-US" dirty="0" err="1"/>
              <a:t>Nalu</a:t>
            </a:r>
            <a:r>
              <a:rPr lang="en-US" dirty="0"/>
              <a:t> </a:t>
            </a:r>
          </a:p>
          <a:p>
            <a:pPr marL="342900" indent="-342900">
              <a:buFont typeface="Arial" panose="020B0604020202020204" pitchFamily="34" charset="0"/>
              <a:buChar char="•"/>
            </a:pPr>
            <a:r>
              <a:rPr lang="en-US" dirty="0"/>
              <a:t>FEM</a:t>
            </a:r>
          </a:p>
          <a:p>
            <a:pPr marL="726948" lvl="1" indent="-342900">
              <a:buFont typeface="Arial" panose="020B0604020202020204" pitchFamily="34" charset="0"/>
              <a:buChar char="•"/>
            </a:pPr>
            <a:r>
              <a:rPr lang="en-US" dirty="0"/>
              <a:t>FIDAP, COMSOL, EDDY (NASA), </a:t>
            </a:r>
            <a:r>
              <a:rPr lang="en-US" dirty="0" err="1"/>
              <a:t>AcuSim</a:t>
            </a:r>
            <a:r>
              <a:rPr lang="en-US" dirty="0"/>
              <a:t>, PHASTA</a:t>
            </a:r>
          </a:p>
          <a:p>
            <a:pPr marL="342900" indent="-342900">
              <a:buFont typeface="Arial" panose="020B0604020202020204" pitchFamily="34" charset="0"/>
              <a:buChar char="•"/>
            </a:pPr>
            <a:r>
              <a:rPr lang="en-US"/>
              <a:t>Staggered</a:t>
            </a:r>
            <a:endParaRPr lang="en-US" dirty="0"/>
          </a:p>
          <a:p>
            <a:pPr marL="726948" lvl="1" indent="-342900">
              <a:buFont typeface="Arial" panose="020B0604020202020204" pitchFamily="34" charset="0"/>
              <a:buChar char="•"/>
            </a:pPr>
            <a:r>
              <a:rPr lang="en-US"/>
              <a:t>Arches </a:t>
            </a:r>
            <a:r>
              <a:rPr lang="en-US" dirty="0"/>
              <a:t>(Utah)</a:t>
            </a:r>
          </a:p>
        </p:txBody>
      </p:sp>
      <p:sp>
        <p:nvSpPr>
          <p:cNvPr id="5" name="TextBox 4">
            <a:extLst>
              <a:ext uri="{FF2B5EF4-FFF2-40B4-BE49-F238E27FC236}">
                <a16:creationId xmlns:a16="http://schemas.microsoft.com/office/drawing/2014/main" id="{1D9B276F-5F54-4D64-FF3F-BA7C9D41D592}"/>
              </a:ext>
            </a:extLst>
          </p:cNvPr>
          <p:cNvSpPr txBox="1"/>
          <p:nvPr/>
        </p:nvSpPr>
        <p:spPr>
          <a:xfrm>
            <a:off x="5252490" y="4294138"/>
            <a:ext cx="5349385" cy="2308324"/>
          </a:xfrm>
          <a:prstGeom prst="rect">
            <a:avLst/>
          </a:prstGeom>
          <a:noFill/>
        </p:spPr>
        <p:txBody>
          <a:bodyPr wrap="square" rtlCol="0">
            <a:spAutoFit/>
          </a:bodyPr>
          <a:lstStyle/>
          <a:p>
            <a:r>
              <a:rPr lang="en-US" dirty="0"/>
              <a:t>Common Water-Cooler CFD Arguments:</a:t>
            </a:r>
          </a:p>
          <a:p>
            <a:pPr marL="285750" indent="-285750">
              <a:buFont typeface="Arial" panose="020B0604020202020204" pitchFamily="34" charset="0"/>
              <a:buChar char="•"/>
            </a:pPr>
            <a:r>
              <a:rPr lang="en-US" dirty="0"/>
              <a:t>Structured vs. Un-structured</a:t>
            </a:r>
          </a:p>
          <a:p>
            <a:pPr marL="285750" indent="-285750">
              <a:buFont typeface="Arial" panose="020B0604020202020204" pitchFamily="34" charset="0"/>
              <a:buChar char="•"/>
            </a:pPr>
            <a:r>
              <a:rPr lang="en-US" dirty="0"/>
              <a:t>FEM vs. Finite Volume</a:t>
            </a:r>
          </a:p>
          <a:p>
            <a:pPr marL="285750" indent="-285750">
              <a:buFont typeface="Arial" panose="020B0604020202020204" pitchFamily="34" charset="0"/>
              <a:buChar char="•"/>
            </a:pPr>
            <a:r>
              <a:rPr lang="en-US" dirty="0"/>
              <a:t>Node-centered vs. Cell-centered</a:t>
            </a:r>
          </a:p>
          <a:p>
            <a:pPr marL="285750" indent="-285750">
              <a:buFont typeface="Arial" panose="020B0604020202020204" pitchFamily="34" charset="0"/>
              <a:buChar char="•"/>
            </a:pPr>
            <a:r>
              <a:rPr lang="en-US" dirty="0"/>
              <a:t>Monolithic vs. Operator Split</a:t>
            </a:r>
          </a:p>
          <a:p>
            <a:pPr marL="285750" indent="-285750">
              <a:buFont typeface="Arial" panose="020B0604020202020204" pitchFamily="34" charset="0"/>
              <a:buChar char="•"/>
            </a:pPr>
            <a:r>
              <a:rPr lang="en-US" dirty="0"/>
              <a:t>Compressible vs. (acoustically) Incompressible</a:t>
            </a:r>
          </a:p>
          <a:p>
            <a:pPr marL="285750" indent="-285750">
              <a:buFont typeface="Arial" panose="020B0604020202020204" pitchFamily="34" charset="0"/>
              <a:buChar char="•"/>
            </a:pPr>
            <a:r>
              <a:rPr lang="en-US" dirty="0"/>
              <a:t>Explicit vs. Implicit</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CD0A21D-27AA-8530-5B63-3D57628FF51B}"/>
              </a:ext>
            </a:extLst>
          </p:cNvPr>
          <p:cNvPicPr>
            <a:picLocks noChangeAspect="1"/>
          </p:cNvPicPr>
          <p:nvPr/>
        </p:nvPicPr>
        <p:blipFill>
          <a:blip r:embed="rId2"/>
          <a:stretch>
            <a:fillRect/>
          </a:stretch>
        </p:blipFill>
        <p:spPr>
          <a:xfrm>
            <a:off x="0" y="5105952"/>
            <a:ext cx="1656832" cy="1403705"/>
          </a:xfrm>
          <a:prstGeom prst="rect">
            <a:avLst/>
          </a:prstGeom>
        </p:spPr>
      </p:pic>
      <p:cxnSp>
        <p:nvCxnSpPr>
          <p:cNvPr id="7" name="Straight Arrow Connector 6">
            <a:extLst>
              <a:ext uri="{FF2B5EF4-FFF2-40B4-BE49-F238E27FC236}">
                <a16:creationId xmlns:a16="http://schemas.microsoft.com/office/drawing/2014/main" id="{D7072BF2-8FFA-58DA-84BB-A8D2AB81C4CD}"/>
              </a:ext>
            </a:extLst>
          </p:cNvPr>
          <p:cNvCxnSpPr/>
          <p:nvPr/>
        </p:nvCxnSpPr>
        <p:spPr>
          <a:xfrm flipV="1">
            <a:off x="268089" y="2303792"/>
            <a:ext cx="0" cy="2634895"/>
          </a:xfrm>
          <a:prstGeom prst="straightConnector1">
            <a:avLst/>
          </a:prstGeom>
          <a:ln>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5D43CE-E7B6-052A-C4FB-33A646F61ED0}"/>
              </a:ext>
            </a:extLst>
          </p:cNvPr>
          <p:cNvCxnSpPr>
            <a:cxnSpLocks/>
          </p:cNvCxnSpPr>
          <p:nvPr/>
        </p:nvCxnSpPr>
        <p:spPr>
          <a:xfrm flipV="1">
            <a:off x="258863" y="2303792"/>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F54A51-B54B-9F95-CD5B-D95206C50AEA}"/>
              </a:ext>
            </a:extLst>
          </p:cNvPr>
          <p:cNvCxnSpPr>
            <a:cxnSpLocks/>
          </p:cNvCxnSpPr>
          <p:nvPr/>
        </p:nvCxnSpPr>
        <p:spPr>
          <a:xfrm flipV="1">
            <a:off x="258863" y="3023310"/>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903D7E-3831-9699-34D2-11779A17CE1C}"/>
              </a:ext>
            </a:extLst>
          </p:cNvPr>
          <p:cNvCxnSpPr>
            <a:cxnSpLocks/>
          </p:cNvCxnSpPr>
          <p:nvPr/>
        </p:nvCxnSpPr>
        <p:spPr>
          <a:xfrm flipV="1">
            <a:off x="258863" y="3754246"/>
            <a:ext cx="36576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1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E952-BAAA-0507-3A74-A0D97B8A1D4B}"/>
              </a:ext>
            </a:extLst>
          </p:cNvPr>
          <p:cNvSpPr>
            <a:spLocks noGrp="1"/>
          </p:cNvSpPr>
          <p:nvPr>
            <p:ph type="title"/>
          </p:nvPr>
        </p:nvSpPr>
        <p:spPr/>
        <p:txBody>
          <a:bodyPr/>
          <a:lstStyle/>
          <a:p>
            <a:r>
              <a:rPr lang="en-US" dirty="0"/>
              <a:t>Hybrid Meshes, Even for LES!</a:t>
            </a:r>
          </a:p>
        </p:txBody>
      </p:sp>
      <p:sp>
        <p:nvSpPr>
          <p:cNvPr id="3" name="Slide Number Placeholder 2">
            <a:extLst>
              <a:ext uri="{FF2B5EF4-FFF2-40B4-BE49-F238E27FC236}">
                <a16:creationId xmlns:a16="http://schemas.microsoft.com/office/drawing/2014/main" id="{73F698EF-0A63-B0AA-D27E-E2C5EB8A1E28}"/>
              </a:ext>
            </a:extLst>
          </p:cNvPr>
          <p:cNvSpPr>
            <a:spLocks noGrp="1"/>
          </p:cNvSpPr>
          <p:nvPr>
            <p:ph type="sldNum" sz="quarter" idx="10"/>
          </p:nvPr>
        </p:nvSpPr>
        <p:spPr/>
        <p:txBody>
          <a:bodyPr/>
          <a:lstStyle/>
          <a:p>
            <a:fld id="{4FAB73BC-B049-4115-A692-8D63A059BFB8}" type="slidenum">
              <a:rPr lang="en-US" smtClean="0"/>
              <a:pPr/>
              <a:t>39</a:t>
            </a:fld>
            <a:endParaRPr lang="en-US" dirty="0"/>
          </a:p>
        </p:txBody>
      </p:sp>
      <p:sp>
        <p:nvSpPr>
          <p:cNvPr id="4" name="Content Placeholder 3">
            <a:extLst>
              <a:ext uri="{FF2B5EF4-FFF2-40B4-BE49-F238E27FC236}">
                <a16:creationId xmlns:a16="http://schemas.microsoft.com/office/drawing/2014/main" id="{4544A678-1BF4-9E69-5416-9605E8C5B421}"/>
              </a:ext>
            </a:extLst>
          </p:cNvPr>
          <p:cNvSpPr>
            <a:spLocks noGrp="1"/>
          </p:cNvSpPr>
          <p:nvPr>
            <p:ph sz="quarter" idx="11"/>
          </p:nvPr>
        </p:nvSpPr>
        <p:spPr/>
        <p:txBody>
          <a:bodyPr/>
          <a:lstStyle/>
          <a:p>
            <a:pPr marL="350838" indent="-342900">
              <a:buFont typeface="Arial" panose="020B0604020202020204" pitchFamily="34" charset="0"/>
              <a:buChar char="•"/>
            </a:pPr>
            <a:r>
              <a:rPr lang="en-US" dirty="0"/>
              <a:t>Hybrid mesh study based on Ham and </a:t>
            </a:r>
            <a:r>
              <a:rPr lang="en-US" dirty="0" err="1"/>
              <a:t>Iaccarino</a:t>
            </a:r>
            <a:r>
              <a:rPr lang="en-US" dirty="0"/>
              <a:t>, </a:t>
            </a:r>
            <a:r>
              <a:rPr lang="en-US" i="1" dirty="0"/>
              <a:t>CTR Annual Brief</a:t>
            </a:r>
            <a:r>
              <a:rPr lang="en-US" dirty="0"/>
              <a:t>, 2006, found that simulations were extremely sensitive to mesh topology</a:t>
            </a:r>
          </a:p>
          <a:p>
            <a:pPr marL="350838" indent="-342900">
              <a:buFont typeface="Arial" panose="020B0604020202020204" pitchFamily="34" charset="0"/>
              <a:buChar char="•"/>
            </a:pPr>
            <a:r>
              <a:rPr lang="en-US" dirty="0"/>
              <a:t>Non-symmetric time mean flow found for cell-centered; better for the CTR node-centered formulation</a:t>
            </a:r>
          </a:p>
          <a:p>
            <a:pPr marL="350838" indent="-342900">
              <a:buFont typeface="Arial" panose="020B0604020202020204" pitchFamily="34" charset="0"/>
              <a:buChar char="•"/>
            </a:pPr>
            <a:r>
              <a:rPr lang="en-US" dirty="0"/>
              <a:t>Native CVFEM and EBVC are both symmetric in mean quantities</a:t>
            </a:r>
          </a:p>
          <a:p>
            <a:endParaRPr lang="en-US" dirty="0"/>
          </a:p>
        </p:txBody>
      </p:sp>
      <p:pic>
        <p:nvPicPr>
          <p:cNvPr id="5" name="Picture 4">
            <a:extLst>
              <a:ext uri="{FF2B5EF4-FFF2-40B4-BE49-F238E27FC236}">
                <a16:creationId xmlns:a16="http://schemas.microsoft.com/office/drawing/2014/main" id="{C3803C15-49D3-526C-4FE8-36E2749C7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70" y="3134282"/>
            <a:ext cx="3053144" cy="2992446"/>
          </a:xfrm>
          <a:prstGeom prst="rect">
            <a:avLst/>
          </a:prstGeom>
        </p:spPr>
      </p:pic>
      <p:pic>
        <p:nvPicPr>
          <p:cNvPr id="6" name="Picture 5">
            <a:extLst>
              <a:ext uri="{FF2B5EF4-FFF2-40B4-BE49-F238E27FC236}">
                <a16:creationId xmlns:a16="http://schemas.microsoft.com/office/drawing/2014/main" id="{2D19814C-331D-0496-DCD5-7F530A53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5" y="3714750"/>
            <a:ext cx="3701700" cy="2057400"/>
          </a:xfrm>
          <a:prstGeom prst="rect">
            <a:avLst/>
          </a:prstGeom>
        </p:spPr>
      </p:pic>
      <p:pic>
        <p:nvPicPr>
          <p:cNvPr id="7" name="Picture 6">
            <a:extLst>
              <a:ext uri="{FF2B5EF4-FFF2-40B4-BE49-F238E27FC236}">
                <a16:creationId xmlns:a16="http://schemas.microsoft.com/office/drawing/2014/main" id="{FFD36AB7-8BD0-7EB2-A408-A18EB454A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31" y="3737014"/>
            <a:ext cx="3701700" cy="2057400"/>
          </a:xfrm>
          <a:prstGeom prst="rect">
            <a:avLst/>
          </a:prstGeom>
        </p:spPr>
      </p:pic>
      <p:pic>
        <p:nvPicPr>
          <p:cNvPr id="8" name="Picture 7">
            <a:extLst>
              <a:ext uri="{FF2B5EF4-FFF2-40B4-BE49-F238E27FC236}">
                <a16:creationId xmlns:a16="http://schemas.microsoft.com/office/drawing/2014/main" id="{6C9D738D-EF8D-4E68-1A8F-07472DEA6491}"/>
              </a:ext>
            </a:extLst>
          </p:cNvPr>
          <p:cNvPicPr>
            <a:picLocks noChangeAspect="1"/>
          </p:cNvPicPr>
          <p:nvPr/>
        </p:nvPicPr>
        <p:blipFill rotWithShape="1">
          <a:blip r:embed="rId5">
            <a:extLst>
              <a:ext uri="{28A0092B-C50C-407E-A947-70E740481C1C}">
                <a14:useLocalDpi xmlns:a14="http://schemas.microsoft.com/office/drawing/2010/main" val="0"/>
              </a:ext>
            </a:extLst>
          </a:blip>
          <a:srcRect l="3749" t="36721" r="3625" b="407"/>
          <a:stretch/>
        </p:blipFill>
        <p:spPr>
          <a:xfrm>
            <a:off x="9118282" y="583420"/>
            <a:ext cx="2608958" cy="734282"/>
          </a:xfrm>
          <a:prstGeom prst="rect">
            <a:avLst/>
          </a:prstGeom>
        </p:spPr>
      </p:pic>
      <p:sp>
        <p:nvSpPr>
          <p:cNvPr id="9" name="TextBox 8">
            <a:extLst>
              <a:ext uri="{FF2B5EF4-FFF2-40B4-BE49-F238E27FC236}">
                <a16:creationId xmlns:a16="http://schemas.microsoft.com/office/drawing/2014/main" id="{E9E04FE7-F3D9-6784-908F-89DF2BEFC751}"/>
              </a:ext>
            </a:extLst>
          </p:cNvPr>
          <p:cNvSpPr txBox="1"/>
          <p:nvPr/>
        </p:nvSpPr>
        <p:spPr>
          <a:xfrm>
            <a:off x="8005063" y="6135030"/>
            <a:ext cx="3942218" cy="646331"/>
          </a:xfrm>
          <a:prstGeom prst="rect">
            <a:avLst/>
          </a:prstGeom>
          <a:noFill/>
        </p:spPr>
        <p:txBody>
          <a:bodyPr wrap="square" rtlCol="0">
            <a:spAutoFit/>
          </a:bodyPr>
          <a:lstStyle/>
          <a:p>
            <a:r>
              <a:rPr lang="en-US" sz="1200" dirty="0"/>
              <a:t>Domino, et. al, “The suitability of hybrid meshes for low-Mach large-eddy simulation” Stanford CTR Summer Program, 2018</a:t>
            </a:r>
          </a:p>
        </p:txBody>
      </p:sp>
    </p:spTree>
    <p:extLst>
      <p:ext uri="{BB962C8B-B14F-4D97-AF65-F5344CB8AC3E}">
        <p14:creationId xmlns:p14="http://schemas.microsoft.com/office/powerpoint/2010/main" val="33259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Content Placeholder 3">
            <a:extLst>
              <a:ext uri="{FF2B5EF4-FFF2-40B4-BE49-F238E27FC236}">
                <a16:creationId xmlns:a16="http://schemas.microsoft.com/office/drawing/2014/main" id="{5F33F55B-6C33-A577-FFD5-3F4E86DBD4D4}"/>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9525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604532-DA9D-A4F1-7920-220B7C908EC1}"/>
              </a:ext>
            </a:extLst>
          </p:cNvPr>
          <p:cNvPicPr>
            <a:picLocks noChangeAspect="1"/>
          </p:cNvPicPr>
          <p:nvPr/>
        </p:nvPicPr>
        <p:blipFill rotWithShape="1">
          <a:blip r:embed="rId2">
            <a:extLst>
              <a:ext uri="{28A0092B-C50C-407E-A947-70E740481C1C}">
                <a14:useLocalDpi xmlns:a14="http://schemas.microsoft.com/office/drawing/2010/main" val="0"/>
              </a:ext>
            </a:extLst>
          </a:blip>
          <a:srcRect b="3271"/>
          <a:stretch/>
        </p:blipFill>
        <p:spPr>
          <a:xfrm>
            <a:off x="9456020" y="1218471"/>
            <a:ext cx="676315" cy="554824"/>
          </a:xfrm>
          <a:prstGeom prst="rect">
            <a:avLst/>
          </a:prstGeom>
        </p:spPr>
      </p:pic>
      <p:pic>
        <p:nvPicPr>
          <p:cNvPr id="12" name="Picture 11">
            <a:extLst>
              <a:ext uri="{FF2B5EF4-FFF2-40B4-BE49-F238E27FC236}">
                <a16:creationId xmlns:a16="http://schemas.microsoft.com/office/drawing/2014/main" id="{7B0C023F-DD46-A20C-0CD8-289E7577CDAC}"/>
              </a:ext>
            </a:extLst>
          </p:cNvPr>
          <p:cNvPicPr>
            <a:picLocks noChangeAspect="1"/>
          </p:cNvPicPr>
          <p:nvPr/>
        </p:nvPicPr>
        <p:blipFill>
          <a:blip r:embed="rId3"/>
          <a:stretch>
            <a:fillRect/>
          </a:stretch>
        </p:blipFill>
        <p:spPr>
          <a:xfrm>
            <a:off x="4155066" y="2722509"/>
            <a:ext cx="3771900" cy="2493689"/>
          </a:xfrm>
          <a:prstGeom prst="rect">
            <a:avLst/>
          </a:prstGeom>
        </p:spPr>
      </p:pic>
      <p:pic>
        <p:nvPicPr>
          <p:cNvPr id="14" name="Picture 13">
            <a:extLst>
              <a:ext uri="{FF2B5EF4-FFF2-40B4-BE49-F238E27FC236}">
                <a16:creationId xmlns:a16="http://schemas.microsoft.com/office/drawing/2014/main" id="{A505DE1B-F2A2-2F6B-D736-92009042A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415" y="997268"/>
            <a:ext cx="2224798" cy="3361068"/>
          </a:xfrm>
          <a:prstGeom prst="rect">
            <a:avLst/>
          </a:prstGeom>
        </p:spPr>
      </p:pic>
      <p:sp>
        <p:nvSpPr>
          <p:cNvPr id="2" name="Title 1">
            <a:extLst>
              <a:ext uri="{FF2B5EF4-FFF2-40B4-BE49-F238E27FC236}">
                <a16:creationId xmlns:a16="http://schemas.microsoft.com/office/drawing/2014/main" id="{7754E6E6-7808-7C92-4371-9D003983E65F}"/>
              </a:ext>
            </a:extLst>
          </p:cNvPr>
          <p:cNvSpPr>
            <a:spLocks noGrp="1"/>
          </p:cNvSpPr>
          <p:nvPr>
            <p:ph type="title"/>
          </p:nvPr>
        </p:nvSpPr>
        <p:spPr/>
        <p:txBody>
          <a:bodyPr/>
          <a:lstStyle/>
          <a:p>
            <a:r>
              <a:rPr lang="en-US" dirty="0"/>
              <a:t>Recent Generalized Unstructured Findings</a:t>
            </a:r>
          </a:p>
        </p:txBody>
      </p:sp>
      <p:sp>
        <p:nvSpPr>
          <p:cNvPr id="3" name="Slide Number Placeholder 2">
            <a:extLst>
              <a:ext uri="{FF2B5EF4-FFF2-40B4-BE49-F238E27FC236}">
                <a16:creationId xmlns:a16="http://schemas.microsoft.com/office/drawing/2014/main" id="{35CA4828-367E-F1FD-1BE1-677F81B656A4}"/>
              </a:ext>
            </a:extLst>
          </p:cNvPr>
          <p:cNvSpPr>
            <a:spLocks noGrp="1"/>
          </p:cNvSpPr>
          <p:nvPr>
            <p:ph type="sldNum" sz="quarter" idx="10"/>
          </p:nvPr>
        </p:nvSpPr>
        <p:spPr/>
        <p:txBody>
          <a:bodyPr/>
          <a:lstStyle/>
          <a:p>
            <a:fld id="{4FAB73BC-B049-4115-A692-8D63A059BFB8}" type="slidenum">
              <a:rPr lang="en-US" smtClean="0"/>
              <a:pPr/>
              <a:t>40</a:t>
            </a:fld>
            <a:endParaRPr lang="en-US" dirty="0"/>
          </a:p>
        </p:txBody>
      </p:sp>
      <p:sp>
        <p:nvSpPr>
          <p:cNvPr id="4" name="Content Placeholder 3">
            <a:extLst>
              <a:ext uri="{FF2B5EF4-FFF2-40B4-BE49-F238E27FC236}">
                <a16:creationId xmlns:a16="http://schemas.microsoft.com/office/drawing/2014/main" id="{030D0542-4E61-691D-0D15-EFFD3A18B9F1}"/>
              </a:ext>
            </a:extLst>
          </p:cNvPr>
          <p:cNvSpPr>
            <a:spLocks noGrp="1"/>
          </p:cNvSpPr>
          <p:nvPr>
            <p:ph sz="quarter" idx="11"/>
          </p:nvPr>
        </p:nvSpPr>
        <p:spPr>
          <a:xfrm>
            <a:off x="647700" y="1409700"/>
            <a:ext cx="6893015" cy="4610100"/>
          </a:xfrm>
        </p:spPr>
        <p:txBody>
          <a:bodyPr/>
          <a:lstStyle/>
          <a:p>
            <a:pPr marL="342900" indent="-342900">
              <a:buFont typeface="Arial" panose="020B0604020202020204" pitchFamily="34" charset="0"/>
              <a:buChar char="•"/>
            </a:pPr>
            <a:r>
              <a:rPr lang="en-US" dirty="0"/>
              <a:t>Domino, et. al, “</a:t>
            </a:r>
            <a:r>
              <a:rPr lang="en-US" i="1" dirty="0"/>
              <a:t>An assessment of atypical mesh topologies for low-Mach large-eddy simulation</a:t>
            </a:r>
            <a:r>
              <a:rPr lang="en-US" dirty="0"/>
              <a:t>”, </a:t>
            </a:r>
            <a:r>
              <a:rPr lang="en-US" dirty="0" err="1"/>
              <a:t>Comput</a:t>
            </a:r>
            <a:r>
              <a:rPr lang="en-US" dirty="0"/>
              <a:t>. Fluids (2019)</a:t>
            </a:r>
          </a:p>
        </p:txBody>
      </p:sp>
      <p:pic>
        <p:nvPicPr>
          <p:cNvPr id="5" name="Picture 4">
            <a:extLst>
              <a:ext uri="{FF2B5EF4-FFF2-40B4-BE49-F238E27FC236}">
                <a16:creationId xmlns:a16="http://schemas.microsoft.com/office/drawing/2014/main" id="{F16FE0FC-95E3-8AE8-FBDC-D26993AA1869}"/>
              </a:ext>
            </a:extLst>
          </p:cNvPr>
          <p:cNvPicPr>
            <a:picLocks noChangeAspect="1"/>
          </p:cNvPicPr>
          <p:nvPr/>
        </p:nvPicPr>
        <p:blipFill rotWithShape="1">
          <a:blip r:embed="rId5"/>
          <a:srcRect l="9886" t="24292" r="10458" b="27499"/>
          <a:stretch/>
        </p:blipFill>
        <p:spPr>
          <a:xfrm>
            <a:off x="-103495" y="2217048"/>
            <a:ext cx="4221273" cy="3306153"/>
          </a:xfrm>
          <a:prstGeom prst="rect">
            <a:avLst/>
          </a:prstGeom>
        </p:spPr>
      </p:pic>
      <p:pic>
        <p:nvPicPr>
          <p:cNvPr id="6" name="Picture 5">
            <a:extLst>
              <a:ext uri="{FF2B5EF4-FFF2-40B4-BE49-F238E27FC236}">
                <a16:creationId xmlns:a16="http://schemas.microsoft.com/office/drawing/2014/main" id="{005B4F0B-04D6-CFF1-5C00-BCF251945C64}"/>
              </a:ext>
            </a:extLst>
          </p:cNvPr>
          <p:cNvPicPr>
            <a:picLocks noChangeAspect="1"/>
          </p:cNvPicPr>
          <p:nvPr/>
        </p:nvPicPr>
        <p:blipFill>
          <a:blip r:embed="rId6"/>
          <a:stretch>
            <a:fillRect/>
          </a:stretch>
        </p:blipFill>
        <p:spPr>
          <a:xfrm>
            <a:off x="7768573" y="4565852"/>
            <a:ext cx="3853045" cy="2170008"/>
          </a:xfrm>
          <a:prstGeom prst="rect">
            <a:avLst/>
          </a:prstGeom>
        </p:spPr>
      </p:pic>
      <p:pic>
        <p:nvPicPr>
          <p:cNvPr id="7" name="Picture 6">
            <a:extLst>
              <a:ext uri="{FF2B5EF4-FFF2-40B4-BE49-F238E27FC236}">
                <a16:creationId xmlns:a16="http://schemas.microsoft.com/office/drawing/2014/main" id="{2D6E1763-18E8-A8C8-CF5A-0E13D6AC4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046" y="2530360"/>
            <a:ext cx="1543457" cy="782844"/>
          </a:xfrm>
          <a:prstGeom prst="rect">
            <a:avLst/>
          </a:prstGeom>
        </p:spPr>
      </p:pic>
      <p:pic>
        <p:nvPicPr>
          <p:cNvPr id="8" name="Picture 7">
            <a:extLst>
              <a:ext uri="{FF2B5EF4-FFF2-40B4-BE49-F238E27FC236}">
                <a16:creationId xmlns:a16="http://schemas.microsoft.com/office/drawing/2014/main" id="{D88944DB-9B4C-4206-F423-73BB1621A9D7}"/>
              </a:ext>
            </a:extLst>
          </p:cNvPr>
          <p:cNvPicPr>
            <a:picLocks noChangeAspect="1"/>
          </p:cNvPicPr>
          <p:nvPr/>
        </p:nvPicPr>
        <p:blipFill rotWithShape="1">
          <a:blip r:embed="rId8">
            <a:extLst>
              <a:ext uri="{28A0092B-C50C-407E-A947-70E740481C1C}">
                <a14:useLocalDpi xmlns:a14="http://schemas.microsoft.com/office/drawing/2010/main" val="0"/>
              </a:ext>
            </a:extLst>
          </a:blip>
          <a:srcRect r="3837" b="2137"/>
          <a:stretch/>
        </p:blipFill>
        <p:spPr>
          <a:xfrm>
            <a:off x="8505228" y="4830225"/>
            <a:ext cx="1565813" cy="831783"/>
          </a:xfrm>
          <a:prstGeom prst="rect">
            <a:avLst/>
          </a:prstGeom>
        </p:spPr>
      </p:pic>
      <p:pic>
        <p:nvPicPr>
          <p:cNvPr id="10" name="Picture 9">
            <a:extLst>
              <a:ext uri="{FF2B5EF4-FFF2-40B4-BE49-F238E27FC236}">
                <a16:creationId xmlns:a16="http://schemas.microsoft.com/office/drawing/2014/main" id="{984D009B-20BC-5FE5-ADFA-A74D1AE3BA1A}"/>
              </a:ext>
            </a:extLst>
          </p:cNvPr>
          <p:cNvPicPr>
            <a:picLocks noChangeAspect="1"/>
          </p:cNvPicPr>
          <p:nvPr/>
        </p:nvPicPr>
        <p:blipFill rotWithShape="1">
          <a:blip r:embed="rId9">
            <a:extLst>
              <a:ext uri="{28A0092B-C50C-407E-A947-70E740481C1C}">
                <a14:useLocalDpi xmlns:a14="http://schemas.microsoft.com/office/drawing/2010/main" val="0"/>
              </a:ext>
            </a:extLst>
          </a:blip>
          <a:srcRect t="16310"/>
          <a:stretch/>
        </p:blipFill>
        <p:spPr>
          <a:xfrm>
            <a:off x="684988" y="4604963"/>
            <a:ext cx="1319018" cy="361318"/>
          </a:xfrm>
          <a:prstGeom prst="rect">
            <a:avLst/>
          </a:prstGeom>
        </p:spPr>
      </p:pic>
      <p:pic>
        <p:nvPicPr>
          <p:cNvPr id="11" name="Picture 10">
            <a:extLst>
              <a:ext uri="{FF2B5EF4-FFF2-40B4-BE49-F238E27FC236}">
                <a16:creationId xmlns:a16="http://schemas.microsoft.com/office/drawing/2014/main" id="{AC0D42A1-F50B-73B8-3070-D4632594676B}"/>
              </a:ext>
            </a:extLst>
          </p:cNvPr>
          <p:cNvPicPr>
            <a:picLocks noChangeAspect="1"/>
          </p:cNvPicPr>
          <p:nvPr/>
        </p:nvPicPr>
        <p:blipFill>
          <a:blip r:embed="rId10"/>
          <a:stretch>
            <a:fillRect/>
          </a:stretch>
        </p:blipFill>
        <p:spPr>
          <a:xfrm>
            <a:off x="5200949" y="2889675"/>
            <a:ext cx="840067" cy="1021992"/>
          </a:xfrm>
          <a:prstGeom prst="rect">
            <a:avLst/>
          </a:prstGeom>
        </p:spPr>
      </p:pic>
      <p:pic>
        <p:nvPicPr>
          <p:cNvPr id="13" name="Picture 12">
            <a:extLst>
              <a:ext uri="{FF2B5EF4-FFF2-40B4-BE49-F238E27FC236}">
                <a16:creationId xmlns:a16="http://schemas.microsoft.com/office/drawing/2014/main" id="{DCFA1F11-4BCA-E63F-69AE-B0EAAD3B4F5E}"/>
              </a:ext>
            </a:extLst>
          </p:cNvPr>
          <p:cNvPicPr>
            <a:picLocks noChangeAspect="1"/>
          </p:cNvPicPr>
          <p:nvPr/>
        </p:nvPicPr>
        <p:blipFill>
          <a:blip r:embed="rId11"/>
          <a:stretch>
            <a:fillRect/>
          </a:stretch>
        </p:blipFill>
        <p:spPr>
          <a:xfrm>
            <a:off x="10552002" y="1624463"/>
            <a:ext cx="1639998" cy="2090287"/>
          </a:xfrm>
          <a:prstGeom prst="rect">
            <a:avLst/>
          </a:prstGeom>
        </p:spPr>
      </p:pic>
    </p:spTree>
    <p:extLst>
      <p:ext uri="{BB962C8B-B14F-4D97-AF65-F5344CB8AC3E}">
        <p14:creationId xmlns:p14="http://schemas.microsoft.com/office/powerpoint/2010/main" val="3633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[Finite Difference] Mesh over Heart Domain, </a:t>
            </a:r>
            <a:r>
              <a:rPr lang="en-US" dirty="0">
                <a:latin typeface="Symbol" pitchFamily="2" charset="2"/>
              </a:rPr>
              <a:t>W</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27" name="Heart 26">
            <a:extLst>
              <a:ext uri="{FF2B5EF4-FFF2-40B4-BE49-F238E27FC236}">
                <a16:creationId xmlns:a16="http://schemas.microsoft.com/office/drawing/2014/main" id="{D8EEF626-D067-EE4B-4F98-EE76C44E267B}"/>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4661F5EE-6527-F0B0-A5B0-CBEC5D80C145}"/>
              </a:ext>
            </a:extLst>
          </p:cNvPr>
          <p:cNvGrpSpPr/>
          <p:nvPr/>
        </p:nvGrpSpPr>
        <p:grpSpPr>
          <a:xfrm>
            <a:off x="2534194" y="1387922"/>
            <a:ext cx="4075613" cy="91440"/>
            <a:chOff x="729349" y="1442352"/>
            <a:chExt cx="4075613" cy="91440"/>
          </a:xfrm>
        </p:grpSpPr>
        <p:sp>
          <p:nvSpPr>
            <p:cNvPr id="29" name="Oval 28">
              <a:extLst>
                <a:ext uri="{FF2B5EF4-FFF2-40B4-BE49-F238E27FC236}">
                  <a16:creationId xmlns:a16="http://schemas.microsoft.com/office/drawing/2014/main" id="{C68D4858-61AB-9789-54BB-D6765506DE6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84EE30-32C6-30BD-9D6B-7A1FD353415A}"/>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84AED3-1845-8AF5-0A08-A85B8AC8201A}"/>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33D7E34-2FA2-94B3-83D7-55B0D12642A6}"/>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9297338-6C0B-800B-39CD-AC72A2D282DE}"/>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B7ED901-8BE5-BB20-5C6E-EFB07D721110}"/>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DAEAF9-8BB8-4768-7C7B-499DA9C1E4B8}"/>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3D67E9A-9066-DC6C-2122-9E99C5C1570F}"/>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F3F41B-3131-23D0-4AD9-4C617632065A}"/>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4DE326-E7A6-B22F-55C1-33B159F1B6FE}"/>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7A5A49-AB7A-8889-8641-60192580515F}"/>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45AA4FB-6291-BCCF-D844-B0868EF69489}"/>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0452BE-87F6-43F5-A22A-A4D32E6159BA}"/>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5027B1-827F-7832-38B2-49D354DD69AF}"/>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8306F8E-63DC-5CBF-23D4-78FFF885D50F}"/>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107984-B2F6-3E80-C539-7986514B0702}"/>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1E8CC0-F340-3116-68EC-9A4603E2DCF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41BFE72-8AC8-506D-99F5-6EA82641777E}"/>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99C9CCE-4970-9C3A-8F82-2692F98DC470}"/>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4B8E2A24-8749-27D6-A313-56CCE1690CC2}"/>
              </a:ext>
            </a:extLst>
          </p:cNvPr>
          <p:cNvGrpSpPr/>
          <p:nvPr/>
        </p:nvGrpSpPr>
        <p:grpSpPr>
          <a:xfrm>
            <a:off x="2534194" y="1790693"/>
            <a:ext cx="4075613" cy="91440"/>
            <a:chOff x="794663" y="1845123"/>
            <a:chExt cx="4075613" cy="91440"/>
          </a:xfrm>
        </p:grpSpPr>
        <p:sp>
          <p:nvSpPr>
            <p:cNvPr id="49" name="Oval 48">
              <a:extLst>
                <a:ext uri="{FF2B5EF4-FFF2-40B4-BE49-F238E27FC236}">
                  <a16:creationId xmlns:a16="http://schemas.microsoft.com/office/drawing/2014/main" id="{FB5378F7-A7E9-7AAC-5367-F853636AF441}"/>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F38A8FD-60AF-4163-37FA-4E15F30DB51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272B83-6324-38A0-E534-0D2AB3C43917}"/>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A753D4A-C006-575C-18BF-25377A541E26}"/>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B884E92-458C-B55E-085A-104BDBAF1A01}"/>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1D5E34-0967-5D34-B2C9-5462B0DD3E6E}"/>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1752433-F198-52D5-575A-6B6025867C6D}"/>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BDF8FA-11D1-6D9F-F950-9CA1253FEA41}"/>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0A04A1B-AC9D-74C2-8B04-BB8F855BD3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76F2D7-B61D-A331-1C21-6BB3B751368B}"/>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4305C3A-8C58-7D95-D9A3-59DE8FF496F7}"/>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C22627B-2ECE-A8EC-3318-6BE7F9AFE3D8}"/>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1531314-432A-7F9C-95D6-6194EEFB69C2}"/>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078FFD8-0177-CEF4-070A-D36F3E989F7B}"/>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0822E63-1267-001E-95EA-749EDDCF3DEA}"/>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E0DFBB-DA5B-8D78-130B-D67430CC5C0A}"/>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82572F8-6546-CA93-BD81-E464674B4C2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E30B3C0-1C4C-844E-5377-8EC093C7A1DA}"/>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8518AD1-5DD4-E7B5-41C1-B8CA8960B0B9}"/>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5474984E-0BFD-A38A-E446-61FC996AFD49}"/>
              </a:ext>
            </a:extLst>
          </p:cNvPr>
          <p:cNvGrpSpPr/>
          <p:nvPr/>
        </p:nvGrpSpPr>
        <p:grpSpPr>
          <a:xfrm>
            <a:off x="2534194" y="2171694"/>
            <a:ext cx="4075613" cy="91440"/>
            <a:chOff x="729349" y="1442352"/>
            <a:chExt cx="4075613" cy="91440"/>
          </a:xfrm>
        </p:grpSpPr>
        <p:sp>
          <p:nvSpPr>
            <p:cNvPr id="69" name="Oval 68">
              <a:extLst>
                <a:ext uri="{FF2B5EF4-FFF2-40B4-BE49-F238E27FC236}">
                  <a16:creationId xmlns:a16="http://schemas.microsoft.com/office/drawing/2014/main" id="{05979AEB-9551-06C3-0DF3-1D54B0E6194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51EE5C4-7911-AF21-2A4F-6B78D818CD57}"/>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06681D2-2970-4653-6621-4510230E589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0BBCE04-15A2-B7BE-A093-2645ACA47969}"/>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E1E3C2B-7F9B-766F-4D78-A8F9A15B7F96}"/>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011478-29C8-7EA3-7DDB-6C447F8DF37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E7CDF1D-5DB0-D637-48B8-C5D5A393EF8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7746582-944A-04D0-A5DB-3E41223DEBC3}"/>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4E1703A-014A-3A1A-1CDF-2A92EADA790E}"/>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C63CB3-C8AB-67E5-4FB4-719A1DF1F89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8C5FB6C-683F-D50B-9265-43A733665A7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26FE06-7050-E436-6EC0-CEC45FDF4E95}"/>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4C8BB5D-F1D6-3545-80EE-3F04BC6FEBD8}"/>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DBCF30A-7F60-BA1E-13D7-7BA8CA18B897}"/>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E3FFF6B-D25D-45EE-DDB2-40F6840DC395}"/>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E625311-3646-84F1-8089-8058940123BF}"/>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429A431-601C-2C3D-920C-B9B0C8C5EAB5}"/>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BEFAFD-44E1-7801-3080-91BA53C554BB}"/>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71CCC2D-B4F8-C8E6-394A-64C15D3C3603}"/>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6B2783A-EF4C-F05E-BE69-08B215A0F6D4}"/>
              </a:ext>
            </a:extLst>
          </p:cNvPr>
          <p:cNvGrpSpPr/>
          <p:nvPr/>
        </p:nvGrpSpPr>
        <p:grpSpPr>
          <a:xfrm>
            <a:off x="2534194" y="2574465"/>
            <a:ext cx="4075613" cy="91440"/>
            <a:chOff x="794663" y="1845123"/>
            <a:chExt cx="4075613" cy="91440"/>
          </a:xfrm>
        </p:grpSpPr>
        <p:sp>
          <p:nvSpPr>
            <p:cNvPr id="89" name="Oval 88">
              <a:extLst>
                <a:ext uri="{FF2B5EF4-FFF2-40B4-BE49-F238E27FC236}">
                  <a16:creationId xmlns:a16="http://schemas.microsoft.com/office/drawing/2014/main" id="{8761EA66-F338-BA30-1B4E-430A499241E9}"/>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4A1EE02-FF41-8F7C-727D-33C51A7461F2}"/>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9894592-A689-C484-59DB-F8AB01A58F8D}"/>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DFEB49D-4F23-7597-5DA8-239B6124D65D}"/>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3FFF576-2B84-063A-1DA5-38C423A75CB9}"/>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DDC3D28-E5A1-39DF-037F-336EAD5930A9}"/>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6F2080A-71AD-B1C8-5861-E2B56BB59BB4}"/>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270696D-A342-A5DC-7B63-328F481E9C53}"/>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A7C7DFF-3868-05E7-A7D2-35D0500C544A}"/>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9F57CF9-4551-6F5F-19CC-D1E216779A9F}"/>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76C7343-EBF0-CACA-BF47-FC376485A780}"/>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668F7C6-F03B-CA97-9FAE-E2F697000C1C}"/>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E6FFC80-26B8-A452-E9F2-11EDC101730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FC63999-0EA9-5056-5762-C730C863F224}"/>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1BF5A5-185D-8219-91FA-3013DA7DB97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8F62AD-FCD3-800F-51CD-3A04F1C579BD}"/>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DF6AD18-9200-C072-2201-07C2E11BAD99}"/>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016272-02D2-78FE-F471-098E77439A6F}"/>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4E23D8F7-9F96-8381-05E2-491D325C4345}"/>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3AE15871-E1AC-0CBE-ABC1-40ADC59A43D5}"/>
              </a:ext>
            </a:extLst>
          </p:cNvPr>
          <p:cNvGrpSpPr/>
          <p:nvPr/>
        </p:nvGrpSpPr>
        <p:grpSpPr>
          <a:xfrm>
            <a:off x="2534194" y="2955466"/>
            <a:ext cx="4075613" cy="91440"/>
            <a:chOff x="729349" y="1442352"/>
            <a:chExt cx="4075613" cy="91440"/>
          </a:xfrm>
        </p:grpSpPr>
        <p:sp>
          <p:nvSpPr>
            <p:cNvPr id="109" name="Oval 108">
              <a:extLst>
                <a:ext uri="{FF2B5EF4-FFF2-40B4-BE49-F238E27FC236}">
                  <a16:creationId xmlns:a16="http://schemas.microsoft.com/office/drawing/2014/main" id="{D9F19BCD-F0B3-87DF-9648-258C31546D3B}"/>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C467C90-6D14-AF38-6363-F974E117D120}"/>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2468A08-3E2F-59D4-9037-9D0BDF4598D7}"/>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B7D150D9-6A31-03C9-0FC0-C1BFB6845F52}"/>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27DFC94-FE92-53BF-A070-23DEF9490081}"/>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B235B99-E0A6-DC5E-4991-D8AB0E4ECA6F}"/>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D7C7B1-37F2-9364-2542-65751FA81100}"/>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239F2EA-ABE5-A262-08A9-F8559AB0C079}"/>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B4AAD56-3F6B-8D29-D590-F979AB85B143}"/>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5A739686-3BF9-7137-B52A-B0FB790DDCF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D69C83EF-14F1-9779-3F3C-DF19CA25799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30B16ED-B41C-99A8-14A9-9838639F3BF1}"/>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8C78AE6-1C9E-490B-4984-350630720D90}"/>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8284951-6D4B-3F39-69F3-D0D99546E2FE}"/>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9377B0F-A1E5-3505-2498-79EFD085B557}"/>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34FED98-76ED-6890-F62B-24148AC75531}"/>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C4B3273-9A86-F800-39E4-A1EC096D96D1}"/>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2721BEA-3CFD-A89F-224E-FB421AA4BBC8}"/>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4EC6345-D08F-B08E-054B-8AA21D4455B6}"/>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929C7BFC-D03F-751A-D525-2F6F8416EB5B}"/>
              </a:ext>
            </a:extLst>
          </p:cNvPr>
          <p:cNvGrpSpPr/>
          <p:nvPr/>
        </p:nvGrpSpPr>
        <p:grpSpPr>
          <a:xfrm>
            <a:off x="2534194" y="3358237"/>
            <a:ext cx="4075613" cy="91440"/>
            <a:chOff x="794663" y="1845123"/>
            <a:chExt cx="4075613" cy="91440"/>
          </a:xfrm>
        </p:grpSpPr>
        <p:sp>
          <p:nvSpPr>
            <p:cNvPr id="129" name="Oval 128">
              <a:extLst>
                <a:ext uri="{FF2B5EF4-FFF2-40B4-BE49-F238E27FC236}">
                  <a16:creationId xmlns:a16="http://schemas.microsoft.com/office/drawing/2014/main" id="{E07485EB-E40B-D0EE-D40E-FF8CD037C423}"/>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A8A352E-1A8D-2853-287C-55F6263B65B9}"/>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ED6CA00-B4E7-2124-93B5-A99037913EF4}"/>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69CEA666-0DFD-A58E-0E6C-4F1AA4A19D8C}"/>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77FBC62-4F01-6D4A-6A76-B7AF4A93CB8F}"/>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36A0CE6-1531-B816-D0BE-EA9DCA21FD7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05DA824-572E-182D-AB6A-CC0A327740A0}"/>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DD7968B-093C-241B-5C5E-F64F16A2F089}"/>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81E7279-1F6E-1AA3-1C35-1B868D30DCED}"/>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B279F47-1C62-A92F-1ADA-D04FD503B016}"/>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3A3B760-BEE6-6D4F-B3E3-76BBA3AFE368}"/>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976EA91-3628-DCAF-7483-9D8C2142C421}"/>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592944D-EA65-02E3-C1BC-90ACE004B74F}"/>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1A60F0D-B04C-23A5-8469-57BDA4B8A07A}"/>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640B093-1A5E-9AC7-0978-AA94C3701A45}"/>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C12FA68-A4F7-146F-E6A1-236724100ADF}"/>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69D1B4-C51B-3728-D0E4-30EDB63AFC3B}"/>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2F3BEB1-0B66-FE9A-2448-7C6542567A27}"/>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5B42D23-E79B-836F-4C23-D72D59F08422}"/>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1AD825AA-ED26-8E30-3AA2-1C2B92261683}"/>
              </a:ext>
            </a:extLst>
          </p:cNvPr>
          <p:cNvGrpSpPr/>
          <p:nvPr/>
        </p:nvGrpSpPr>
        <p:grpSpPr>
          <a:xfrm>
            <a:off x="2534194" y="3739238"/>
            <a:ext cx="4075613" cy="91440"/>
            <a:chOff x="729349" y="1442352"/>
            <a:chExt cx="4075613" cy="91440"/>
          </a:xfrm>
        </p:grpSpPr>
        <p:sp>
          <p:nvSpPr>
            <p:cNvPr id="149" name="Oval 148">
              <a:extLst>
                <a:ext uri="{FF2B5EF4-FFF2-40B4-BE49-F238E27FC236}">
                  <a16:creationId xmlns:a16="http://schemas.microsoft.com/office/drawing/2014/main" id="{691C42A6-BCDF-9A50-B467-4B17C5D24074}"/>
                </a:ext>
              </a:extLst>
            </p:cNvPr>
            <p:cNvSpPr/>
            <p:nvPr/>
          </p:nvSpPr>
          <p:spPr>
            <a:xfrm>
              <a:off x="72934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D656915-28AB-C0CC-D7EC-724487DAAF95}"/>
                </a:ext>
              </a:extLst>
            </p:cNvPr>
            <p:cNvSpPr/>
            <p:nvPr/>
          </p:nvSpPr>
          <p:spPr>
            <a:xfrm>
              <a:off x="95069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4AE6A88-287E-B5ED-7069-AD9D32D74EEB}"/>
                </a:ext>
              </a:extLst>
            </p:cNvPr>
            <p:cNvSpPr/>
            <p:nvPr/>
          </p:nvSpPr>
          <p:spPr>
            <a:xfrm>
              <a:off x="117203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F3B76D3-3B7E-38E0-8F1A-E4D6FB3908AD}"/>
                </a:ext>
              </a:extLst>
            </p:cNvPr>
            <p:cNvSpPr/>
            <p:nvPr/>
          </p:nvSpPr>
          <p:spPr>
            <a:xfrm>
              <a:off x="139337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10313A5-0B32-7384-7837-C781204C8547}"/>
                </a:ext>
              </a:extLst>
            </p:cNvPr>
            <p:cNvSpPr/>
            <p:nvPr/>
          </p:nvSpPr>
          <p:spPr>
            <a:xfrm>
              <a:off x="161472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C2FB371-A886-B005-02E1-4CF01D9D81DC}"/>
                </a:ext>
              </a:extLst>
            </p:cNvPr>
            <p:cNvSpPr/>
            <p:nvPr/>
          </p:nvSpPr>
          <p:spPr>
            <a:xfrm>
              <a:off x="183606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87C01D2-5753-E4EA-B776-3371718DFE57}"/>
                </a:ext>
              </a:extLst>
            </p:cNvPr>
            <p:cNvSpPr/>
            <p:nvPr/>
          </p:nvSpPr>
          <p:spPr>
            <a:xfrm>
              <a:off x="205740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7C4FCBB-7188-737F-23CB-8C5EBDCEBEAC}"/>
                </a:ext>
              </a:extLst>
            </p:cNvPr>
            <p:cNvSpPr/>
            <p:nvPr/>
          </p:nvSpPr>
          <p:spPr>
            <a:xfrm>
              <a:off x="227875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D814D9E-615C-8693-95FF-C7C6C309E270}"/>
                </a:ext>
              </a:extLst>
            </p:cNvPr>
            <p:cNvSpPr/>
            <p:nvPr/>
          </p:nvSpPr>
          <p:spPr>
            <a:xfrm>
              <a:off x="2500093"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CC93B99-271A-64A4-9777-48D8E336803C}"/>
                </a:ext>
              </a:extLst>
            </p:cNvPr>
            <p:cNvSpPr/>
            <p:nvPr/>
          </p:nvSpPr>
          <p:spPr>
            <a:xfrm>
              <a:off x="2721436"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1EBEC050-2AB1-76E1-47F1-762B2DAB27B2}"/>
                </a:ext>
              </a:extLst>
            </p:cNvPr>
            <p:cNvSpPr/>
            <p:nvPr/>
          </p:nvSpPr>
          <p:spPr>
            <a:xfrm>
              <a:off x="2942779"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7E15E28-944E-3EB0-2C54-14453025AAE2}"/>
                </a:ext>
              </a:extLst>
            </p:cNvPr>
            <p:cNvSpPr/>
            <p:nvPr/>
          </p:nvSpPr>
          <p:spPr>
            <a:xfrm>
              <a:off x="31641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EFD9AD8-675B-AED9-17CB-045082BD3875}"/>
                </a:ext>
              </a:extLst>
            </p:cNvPr>
            <p:cNvSpPr/>
            <p:nvPr/>
          </p:nvSpPr>
          <p:spPr>
            <a:xfrm>
              <a:off x="3385465"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338DA8-A1E3-6B4F-DF74-12113CA018BA}"/>
                </a:ext>
              </a:extLst>
            </p:cNvPr>
            <p:cNvSpPr/>
            <p:nvPr/>
          </p:nvSpPr>
          <p:spPr>
            <a:xfrm>
              <a:off x="3606808"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EA940AD6-72F2-FC5B-01C9-1980E8E390F3}"/>
                </a:ext>
              </a:extLst>
            </p:cNvPr>
            <p:cNvSpPr/>
            <p:nvPr/>
          </p:nvSpPr>
          <p:spPr>
            <a:xfrm>
              <a:off x="3828151"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64536CE-7285-EE85-FD5E-2CEE75740C6B}"/>
                </a:ext>
              </a:extLst>
            </p:cNvPr>
            <p:cNvSpPr/>
            <p:nvPr/>
          </p:nvSpPr>
          <p:spPr>
            <a:xfrm>
              <a:off x="4049494"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30860F8D-BA97-D874-2879-3BB16305F0F9}"/>
                </a:ext>
              </a:extLst>
            </p:cNvPr>
            <p:cNvSpPr/>
            <p:nvPr/>
          </p:nvSpPr>
          <p:spPr>
            <a:xfrm>
              <a:off x="4270837"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4EF9F7F-E3EC-D979-8939-413B85897237}"/>
                </a:ext>
              </a:extLst>
            </p:cNvPr>
            <p:cNvSpPr/>
            <p:nvPr/>
          </p:nvSpPr>
          <p:spPr>
            <a:xfrm>
              <a:off x="4492180"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D181868-5459-53FA-13D3-B0EDC793AD08}"/>
                </a:ext>
              </a:extLst>
            </p:cNvPr>
            <p:cNvSpPr/>
            <p:nvPr/>
          </p:nvSpPr>
          <p:spPr>
            <a:xfrm>
              <a:off x="4713522" y="144235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DFC402C-FDDE-96B7-4003-3AE21C159E39}"/>
              </a:ext>
            </a:extLst>
          </p:cNvPr>
          <p:cNvGrpSpPr/>
          <p:nvPr/>
        </p:nvGrpSpPr>
        <p:grpSpPr>
          <a:xfrm>
            <a:off x="2534194" y="4142009"/>
            <a:ext cx="4075613" cy="91440"/>
            <a:chOff x="794663" y="1845123"/>
            <a:chExt cx="4075613" cy="91440"/>
          </a:xfrm>
        </p:grpSpPr>
        <p:sp>
          <p:nvSpPr>
            <p:cNvPr id="169" name="Oval 168">
              <a:extLst>
                <a:ext uri="{FF2B5EF4-FFF2-40B4-BE49-F238E27FC236}">
                  <a16:creationId xmlns:a16="http://schemas.microsoft.com/office/drawing/2014/main" id="{E47AE7D6-4EDA-7E58-79AE-9667FF11039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A7E2EB-A41F-1B65-FE59-5E5B4329DB8F}"/>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F7D08732-2C1E-4007-4A60-D100C227DC49}"/>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21C4FFB-0D9E-D251-5B8B-43DEFF4849AA}"/>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132DAE5-33C3-F9D5-400F-EE212FAFBC2E}"/>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93638E1-63BE-D404-D485-BF940620CE3F}"/>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B92CFD0-AA33-C3BB-5D94-2D1FFFE3CEAB}"/>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F29B5E4-9C3E-6DC6-774D-F17A4C5012B5}"/>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8AA4AB1-5E0C-8741-8F21-D38BAC1AA4B5}"/>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F26A5725-31CE-A96C-3C64-A1236E1FF709}"/>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A17C8F56-2C82-3698-2A41-07904E23601F}"/>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EFD734D-E722-2B13-AEEB-220838CBCCE2}"/>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9F164DF-FD4C-2502-34C1-5E2179F13D17}"/>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9726291-7A5D-40A3-6768-FBBDC133B769}"/>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F425FF1-32BA-1CBC-0D78-2F19F8C93A24}"/>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24EB10E-62D9-0D0D-141A-B29FBC12AB61}"/>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474D43C-42C8-BF26-2663-AACFA6DBD5B1}"/>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F97E6A-EB5E-C235-3586-18BBA36E0B2E}"/>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9F7A63E-F7F4-90D3-AACF-BB96D69FA4F0}"/>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CAEC9005-2846-1806-F253-EDEEC7993F08}"/>
              </a:ext>
            </a:extLst>
          </p:cNvPr>
          <p:cNvGrpSpPr/>
          <p:nvPr/>
        </p:nvGrpSpPr>
        <p:grpSpPr>
          <a:xfrm>
            <a:off x="2534194" y="4481217"/>
            <a:ext cx="4075613" cy="91440"/>
            <a:chOff x="794663" y="1845123"/>
            <a:chExt cx="4075613" cy="91440"/>
          </a:xfrm>
        </p:grpSpPr>
        <p:sp>
          <p:nvSpPr>
            <p:cNvPr id="189" name="Oval 188">
              <a:extLst>
                <a:ext uri="{FF2B5EF4-FFF2-40B4-BE49-F238E27FC236}">
                  <a16:creationId xmlns:a16="http://schemas.microsoft.com/office/drawing/2014/main" id="{5EA1ADCF-A0A1-1501-6953-B39854CC5A62}"/>
                </a:ext>
              </a:extLst>
            </p:cNvPr>
            <p:cNvSpPr/>
            <p:nvPr/>
          </p:nvSpPr>
          <p:spPr>
            <a:xfrm>
              <a:off x="79466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B320456-5560-F09B-F3C6-0DB1599CC71B}"/>
                </a:ext>
              </a:extLst>
            </p:cNvPr>
            <p:cNvSpPr/>
            <p:nvPr/>
          </p:nvSpPr>
          <p:spPr>
            <a:xfrm>
              <a:off x="101600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431845A-96F9-438B-FAD6-7983C50645EF}"/>
                </a:ext>
              </a:extLst>
            </p:cNvPr>
            <p:cNvSpPr/>
            <p:nvPr/>
          </p:nvSpPr>
          <p:spPr>
            <a:xfrm>
              <a:off x="123734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1CA0968-AD34-74C3-E686-22F867A4B3D7}"/>
                </a:ext>
              </a:extLst>
            </p:cNvPr>
            <p:cNvSpPr/>
            <p:nvPr/>
          </p:nvSpPr>
          <p:spPr>
            <a:xfrm>
              <a:off x="145869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B8B51112-E4ED-5BC2-39E7-54D7F65DDAE5}"/>
                </a:ext>
              </a:extLst>
            </p:cNvPr>
            <p:cNvSpPr/>
            <p:nvPr/>
          </p:nvSpPr>
          <p:spPr>
            <a:xfrm>
              <a:off x="168003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9DB1D352-989C-9640-C9D2-7156C458099A}"/>
                </a:ext>
              </a:extLst>
            </p:cNvPr>
            <p:cNvSpPr/>
            <p:nvPr/>
          </p:nvSpPr>
          <p:spPr>
            <a:xfrm>
              <a:off x="190137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9628417-2E58-CE61-52BC-DE9E225BB4A5}"/>
                </a:ext>
              </a:extLst>
            </p:cNvPr>
            <p:cNvSpPr/>
            <p:nvPr/>
          </p:nvSpPr>
          <p:spPr>
            <a:xfrm>
              <a:off x="212272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2F1001B-7B10-50FA-828F-C6450D18B5CC}"/>
                </a:ext>
              </a:extLst>
            </p:cNvPr>
            <p:cNvSpPr/>
            <p:nvPr/>
          </p:nvSpPr>
          <p:spPr>
            <a:xfrm>
              <a:off x="234406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14B56AC-BA7C-2B86-5BBA-92FB52907444}"/>
                </a:ext>
              </a:extLst>
            </p:cNvPr>
            <p:cNvSpPr/>
            <p:nvPr/>
          </p:nvSpPr>
          <p:spPr>
            <a:xfrm>
              <a:off x="2565407"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D8F49DA-2658-C26E-3266-70F2142ADC2D}"/>
                </a:ext>
              </a:extLst>
            </p:cNvPr>
            <p:cNvSpPr/>
            <p:nvPr/>
          </p:nvSpPr>
          <p:spPr>
            <a:xfrm>
              <a:off x="2786750"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ACC012D2-92A0-C9A7-0B98-A504C6EA8EDA}"/>
                </a:ext>
              </a:extLst>
            </p:cNvPr>
            <p:cNvSpPr/>
            <p:nvPr/>
          </p:nvSpPr>
          <p:spPr>
            <a:xfrm>
              <a:off x="3008093"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EC8F42F-C784-F9B7-D30F-A00F4EC97FE9}"/>
                </a:ext>
              </a:extLst>
            </p:cNvPr>
            <p:cNvSpPr/>
            <p:nvPr/>
          </p:nvSpPr>
          <p:spPr>
            <a:xfrm>
              <a:off x="32294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1C47D08-FE64-CC30-D17F-018807E42881}"/>
                </a:ext>
              </a:extLst>
            </p:cNvPr>
            <p:cNvSpPr/>
            <p:nvPr/>
          </p:nvSpPr>
          <p:spPr>
            <a:xfrm>
              <a:off x="3450779"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7FBE800-61BF-CB9B-C514-C6C8660C68C0}"/>
                </a:ext>
              </a:extLst>
            </p:cNvPr>
            <p:cNvSpPr/>
            <p:nvPr/>
          </p:nvSpPr>
          <p:spPr>
            <a:xfrm>
              <a:off x="3672122"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D8A42CD6-09D1-5961-F75A-A4E151165E17}"/>
                </a:ext>
              </a:extLst>
            </p:cNvPr>
            <p:cNvSpPr/>
            <p:nvPr/>
          </p:nvSpPr>
          <p:spPr>
            <a:xfrm>
              <a:off x="3893465"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44835FD7-3F8E-53D6-F330-967089D43C85}"/>
                </a:ext>
              </a:extLst>
            </p:cNvPr>
            <p:cNvSpPr/>
            <p:nvPr/>
          </p:nvSpPr>
          <p:spPr>
            <a:xfrm>
              <a:off x="4114808"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84FD508F-E3D4-3B6E-9255-708AAB2E2582}"/>
                </a:ext>
              </a:extLst>
            </p:cNvPr>
            <p:cNvSpPr/>
            <p:nvPr/>
          </p:nvSpPr>
          <p:spPr>
            <a:xfrm>
              <a:off x="4336151"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0A73B2A-73C1-1F5F-97ED-FDB865213EE5}"/>
                </a:ext>
              </a:extLst>
            </p:cNvPr>
            <p:cNvSpPr/>
            <p:nvPr/>
          </p:nvSpPr>
          <p:spPr>
            <a:xfrm>
              <a:off x="4557494"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4B2D60D-F9CF-FD9A-CBE9-AD0ADEFEF14A}"/>
                </a:ext>
              </a:extLst>
            </p:cNvPr>
            <p:cNvSpPr/>
            <p:nvPr/>
          </p:nvSpPr>
          <p:spPr>
            <a:xfrm>
              <a:off x="4778836" y="184512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05F8754-F77A-9663-E441-DEDEBC62484F}"/>
              </a:ext>
            </a:extLst>
          </p:cNvPr>
          <p:cNvSpPr txBox="1"/>
          <p:nvPr/>
        </p:nvSpPr>
        <p:spPr>
          <a:xfrm>
            <a:off x="3506471" y="5064543"/>
            <a:ext cx="4256963" cy="1231106"/>
          </a:xfrm>
          <a:prstGeom prst="rect">
            <a:avLst/>
          </a:prstGeom>
          <a:noFill/>
        </p:spPr>
        <p:txBody>
          <a:bodyPr wrap="square" rtlCol="0">
            <a:spAutoFit/>
          </a:bodyPr>
          <a:lstStyle/>
          <a:p>
            <a:r>
              <a:rPr lang="en-US" sz="1400" dirty="0"/>
              <a:t>Not impossible: </a:t>
            </a:r>
            <a:r>
              <a:rPr lang="en-US" sz="1400" dirty="0" err="1"/>
              <a:t>Chertock</a:t>
            </a:r>
            <a:r>
              <a:rPr lang="en-US" sz="1400" dirty="0"/>
              <a:t>, et al., “</a:t>
            </a:r>
            <a:r>
              <a:rPr lang="en-US" sz="1400" b="1" dirty="0"/>
              <a:t>A Second-Order Finite-Difference Method for Compressible Fluids in Domains with Moving Boundaries”, </a:t>
            </a:r>
            <a:r>
              <a:rPr lang="en-US" sz="1400" b="1" dirty="0" err="1"/>
              <a:t>Commun</a:t>
            </a:r>
            <a:r>
              <a:rPr lang="en-US" sz="1400" b="1" dirty="0"/>
              <a:t>. </a:t>
            </a:r>
            <a:r>
              <a:rPr lang="en-US" sz="1400" b="1" dirty="0" err="1"/>
              <a:t>Comput</a:t>
            </a:r>
            <a:r>
              <a:rPr lang="en-US" sz="1400" b="1" dirty="0"/>
              <a:t>. Phys., 2018</a:t>
            </a:r>
            <a:endParaRPr lang="en-US" sz="1400" dirty="0"/>
          </a:p>
          <a:p>
            <a:endParaRPr lang="en-US" dirty="0"/>
          </a:p>
        </p:txBody>
      </p:sp>
      <p:pic>
        <p:nvPicPr>
          <p:cNvPr id="6" name="Picture 5">
            <a:extLst>
              <a:ext uri="{FF2B5EF4-FFF2-40B4-BE49-F238E27FC236}">
                <a16:creationId xmlns:a16="http://schemas.microsoft.com/office/drawing/2014/main" id="{3875AE42-EFA2-36A5-0BD0-989474341088}"/>
              </a:ext>
            </a:extLst>
          </p:cNvPr>
          <p:cNvPicPr>
            <a:picLocks noChangeAspect="1"/>
          </p:cNvPicPr>
          <p:nvPr/>
        </p:nvPicPr>
        <p:blipFill>
          <a:blip r:embed="rId2"/>
          <a:stretch>
            <a:fillRect/>
          </a:stretch>
        </p:blipFill>
        <p:spPr>
          <a:xfrm>
            <a:off x="7763434" y="4663927"/>
            <a:ext cx="2416182" cy="1993350"/>
          </a:xfrm>
          <a:prstGeom prst="rect">
            <a:avLst/>
          </a:prstGeom>
        </p:spPr>
      </p:pic>
      <p:sp>
        <p:nvSpPr>
          <p:cNvPr id="9" name="Content Placeholder 3">
            <a:extLst>
              <a:ext uri="{FF2B5EF4-FFF2-40B4-BE49-F238E27FC236}">
                <a16:creationId xmlns:a16="http://schemas.microsoft.com/office/drawing/2014/main" id="{1EAFAA0E-8C77-8637-84DF-C819AF41B09D}"/>
              </a:ext>
            </a:extLst>
          </p:cNvPr>
          <p:cNvSpPr>
            <a:spLocks noGrp="1"/>
          </p:cNvSpPr>
          <p:nvPr>
            <p:ph sz="quarter" idx="11"/>
          </p:nvPr>
        </p:nvSpPr>
        <p:spPr>
          <a:xfrm>
            <a:off x="647700" y="1409700"/>
            <a:ext cx="11049000" cy="4610100"/>
          </a:xfrm>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Tree>
    <p:extLst>
      <p:ext uri="{BB962C8B-B14F-4D97-AF65-F5344CB8AC3E}">
        <p14:creationId xmlns:p14="http://schemas.microsoft.com/office/powerpoint/2010/main" val="38469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dirty="0"/>
              <a:t>Introducing a [Structured Mesh] over Heart Domain, </a:t>
            </a:r>
            <a:r>
              <a:rPr lang="en-US" dirty="0">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sp>
        <p:nvSpPr>
          <p:cNvPr id="6" name="Heart 5">
            <a:extLst>
              <a:ext uri="{FF2B5EF4-FFF2-40B4-BE49-F238E27FC236}">
                <a16:creationId xmlns:a16="http://schemas.microsoft.com/office/drawing/2014/main" id="{9BB8061C-E655-51FC-7013-C58588F1D04D}"/>
              </a:ext>
            </a:extLst>
          </p:cNvPr>
          <p:cNvSpPr/>
          <p:nvPr/>
        </p:nvSpPr>
        <p:spPr>
          <a:xfrm>
            <a:off x="2900719"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70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5" name="Straight Connector 4">
            <a:extLst>
              <a:ext uri="{FF2B5EF4-FFF2-40B4-BE49-F238E27FC236}">
                <a16:creationId xmlns:a16="http://schemas.microsoft.com/office/drawing/2014/main" id="{EE54BBEF-4432-D9CA-AE87-CB816357BDCA}"/>
              </a:ext>
            </a:extLst>
          </p:cNvPr>
          <p:cNvCxnSpPr>
            <a:cxnSpLocks/>
            <a:endCxn id="153"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1AAAFF-7891-16EC-A1E7-4E931178BA96}"/>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6E1F51-BA21-FD6B-3F15-7339DEE7ADAA}"/>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DBCEA5-C2B1-8131-6210-57AC8E924E71}"/>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2BF17F-FA29-09FA-B558-4C1BACC59DD7}"/>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E18646-9753-D81B-9E25-4FA43DD4342C}"/>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7967C04-20E4-E000-A4B1-1F64CFCFAC39}"/>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4CEB1A-ED34-3859-5636-D16FBCFB6C32}"/>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A61DE-C884-4F66-5D39-1C77356E8B52}"/>
              </a:ext>
            </a:extLst>
          </p:cNvPr>
          <p:cNvCxnSpPr>
            <a:cxnSpLocks/>
            <a:endCxn id="39"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326B66-FB3A-5279-9EB7-EA15E71ABF16}"/>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DFE426-4201-BCF7-9F14-4C47176C6B94}"/>
              </a:ext>
            </a:extLst>
          </p:cNvPr>
          <p:cNvCxnSpPr>
            <a:cxnSpLocks/>
            <a:endCxn id="97"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E7F110-AF95-6D8D-B99C-09DAD1DE58E3}"/>
              </a:ext>
            </a:extLst>
          </p:cNvPr>
          <p:cNvCxnSpPr>
            <a:cxnSpLocks/>
            <a:endCxn id="114"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1C21C-DDFF-188F-61A0-5D671EACA90A}"/>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AE258-FFE2-7B70-B6FE-32C315793019}"/>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B7D7BB-2959-DB76-C90C-B956A763371C}"/>
              </a:ext>
            </a:extLst>
          </p:cNvPr>
          <p:cNvCxnSpPr>
            <a:cxnSpLocks/>
            <a:endCxn id="142"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5E1FC5-04B6-3189-0A7F-720CE8E7B296}"/>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A7EECF-31A1-A923-7728-9B8FD97E8A18}"/>
              </a:ext>
            </a:extLst>
          </p:cNvPr>
          <p:cNvCxnSpPr>
            <a:cxnSpLocks/>
            <a:endCxn id="144"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9D4F1-E9CC-FBDA-DF81-C36E88D8DF7C}"/>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0E7FF5-E159-96BF-F918-FC019A0BE89C}"/>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67E6E2-7823-80A4-D05D-AD63680E0BF2}"/>
              </a:ext>
            </a:extLst>
          </p:cNvPr>
          <p:cNvCxnSpPr>
            <a:cxnSpLocks/>
            <a:endCxn id="153"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C19C9B-B84D-465D-B5BC-3DC4DE86C055}"/>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797BF-32B0-D40E-8A4F-482036F1B70E}"/>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ABF62D-DC98-FE6E-D182-04DB4505F188}"/>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32DECC-7145-699D-E1FD-33B144DC4500}"/>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67D8D2-6AA3-9470-C359-1343F07DC355}"/>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04F24B-2F98-221D-CA07-915295382758}"/>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026777-ED24-6C8F-63AD-D5F7CF39A9B9}"/>
              </a:ext>
            </a:extLst>
          </p:cNvPr>
          <p:cNvCxnSpPr>
            <a:cxnSpLocks/>
            <a:endCxn id="129"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33" name="Heart 32">
            <a:extLst>
              <a:ext uri="{FF2B5EF4-FFF2-40B4-BE49-F238E27FC236}">
                <a16:creationId xmlns:a16="http://schemas.microsoft.com/office/drawing/2014/main" id="{ADB3B1EA-11F0-987E-4BEA-1C01CC74BBA9}"/>
              </a:ext>
            </a:extLst>
          </p:cNvPr>
          <p:cNvSpPr/>
          <p:nvPr/>
        </p:nvSpPr>
        <p:spPr>
          <a:xfrm>
            <a:off x="2904305" y="1502228"/>
            <a:ext cx="3342563" cy="2978735"/>
          </a:xfrm>
          <a:prstGeom prst="hear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8E24004-1BD8-F5B9-B98F-918195A85E1C}"/>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3B7F5F4-476F-C7FB-52DF-44B50B307EC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2E7F2F-20B8-4CC5-A763-618092B4BEA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43DF812-624A-1115-5AD8-7407DAF8FF77}"/>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CC42B14-A490-B478-3D88-A302FEB9BD21}"/>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A0199C-7B0D-9C02-A19C-ED449D8293EF}"/>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508A2E7-5037-22D0-DDFF-F766A2ADBF51}"/>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2135C2-E983-7845-0B86-A00A72520E22}"/>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C577AC2-98AD-DC68-2056-6DE165AE300D}"/>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00D2597-F90B-B440-C326-D715FAC016D1}"/>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C7D418-FA1F-A95E-0729-D8803D69F3FF}"/>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17799C-F1E5-2ED0-4278-C158611EDAA8}"/>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AEACD10-EC8C-0F2E-6215-2D804C019327}"/>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BCED26-8DFD-120E-0AD0-1A54F6469EEE}"/>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7027623-4DEA-9FCE-E1E9-2C45A47E1276}"/>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8BD5FF-5DE9-B3F1-D7FB-1FD7ABA9241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E4EAB8E-4810-AA77-2446-B5B2FCE0D83A}"/>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831AD2D-DF18-3393-AEB9-01F802439BEA}"/>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B7C0092-307B-376D-661A-B41E4DA06DFE}"/>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C102E2-B112-8504-F7C9-EB50480F1DAC}"/>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D2E95D8-009F-B1E7-4F9F-BE930CFDBF06}"/>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84C389D-E6E6-9C59-C7E7-F921565BEF30}"/>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403332B-0312-CE5C-DFD3-68E1B3D4C6A7}"/>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0C7EBFD-F02E-7A50-862F-3129F9765698}"/>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65AD25E-00A9-7153-EAD2-0F6D07CD8977}"/>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236B357-D0D2-040E-4905-610A41E372E5}"/>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F5C6B1-B76F-59FA-D0E5-BBD67350FE5D}"/>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008EBB-5B59-FB2C-221E-B02EB59AAC7C}"/>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BE7346F-F175-0AFE-0131-A8A476D61EB9}"/>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AD8EBEC-D1EC-E1BC-2ABC-70E197D331C8}"/>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E61FB59-5E26-AA7F-3C9A-663044AEC1E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C60BE8B-449F-F29B-24C8-0CF080720CB1}"/>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CCF8A6-15B7-2357-3043-5CFF857B87EF}"/>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55DAC30-6DF8-2AA9-3C7C-80C3A84E5447}"/>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03B903B-28B2-0A74-8860-B9EA1E991606}"/>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E1F278F-B9E0-607A-2975-B2AAF29A91C4}"/>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374742A-38CB-B018-F7F8-97AC28CA63B7}"/>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F9FACB1-94F5-9595-A1F6-A2C8C22A5EAB}"/>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523273B-BBFA-AF49-EBC6-0F4E62521406}"/>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6163942-5001-95E2-4FC2-39F44FDAE994}"/>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3A3C686-0DE0-B3A4-D714-1A7C8CFBE4A0}"/>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2DEE721-48F1-1050-DB77-FA26933E1F74}"/>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5505A7-7962-0213-2ACC-531C647F872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46D3D29-A7F7-2ABA-B4B7-36BD26661DB8}"/>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918E51B-0DEA-06B8-4F8B-B7077009F04C}"/>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71F318-22D2-FC21-50ED-85B6A48CA3A7}"/>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18F28A7-D113-F11F-B053-28E076B7641E}"/>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7A725E1-218F-83A8-83E6-B799919B64E7}"/>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661D321-C96A-9247-7AE6-7B0D50136BA9}"/>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C366D45-022B-D47C-E380-D080470D6C63}"/>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D91B012-105C-5B38-C294-CA37AEEB7A71}"/>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C6702FD-B3EB-3AE4-5584-B0C4DBF0E116}"/>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5891706-6310-609E-E298-C1992507A55B}"/>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A8189A5-5548-538B-CD2B-3AB2BE1DBA3C}"/>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B386AD0-AD09-966E-1F98-DEE2B2FAF716}"/>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4A4B20B-0CBA-0F99-1064-131BCEF989D6}"/>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A0BDE9-2B5A-0A2A-4B66-2118EF72E978}"/>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565CC13-230E-DC26-E3B3-B5289DC1B28F}"/>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474ED41-5F1A-DE29-6368-0FCED069BBFA}"/>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6F79B7E-F221-DA3B-6F40-C11256F1115D}"/>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B6D7E2F-BC6A-D15B-8130-391A6759DCA9}"/>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9D13508-4E41-EA51-2DA8-A8BFB3FC7C09}"/>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E88A4F-6085-726C-A979-2F76374EF14F}"/>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46FD6AF-6BE2-1D18-4D97-0446C2158B50}"/>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74CE011-83AD-A5F7-00EB-23276FF70E2E}"/>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7919F3C-D7F3-4A62-C285-41BF02576A0B}"/>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D829BBD-EE59-1607-69A8-874E80DCD51D}"/>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3EC9339-7DDE-FE40-320B-1C520BC93A68}"/>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A351AD-9D4B-64E3-ED49-089D55FDCCAC}"/>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D468FF-2050-372C-BAAC-A076CD07FD90}"/>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AEC47F54-D661-10DD-B4E8-28F9DBD71D07}"/>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2E329FC-00E0-DA0B-0F52-42ECBAA223B7}"/>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67E2B35-C74A-5AEE-AB91-3988448C1E2B}"/>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6ED5294-A954-AD94-6935-0620B6B028EE}"/>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42F90-C094-F66B-1401-AFE524C8612E}"/>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74F77F6-B2C4-E3C6-0CA5-A7C307E62FEB}"/>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02DE58-1078-B9F0-5458-9B9BD8DDF4E7}"/>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2FD054-AA36-A77F-1F00-1B74101CFBC5}"/>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5B79567-EBD7-A335-6FEA-1484FD05E393}"/>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B6E014A-B03C-CBF9-46D3-D15A713EF767}"/>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40E7345-A4A3-5829-2472-AE355C26D8C2}"/>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418A86-3D46-EB54-14BD-D672E6C25120}"/>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97EA4E2-44B4-2D26-2BEF-625BED0B6264}"/>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26A08AF-78CC-F985-5BE4-67335DDD3A02}"/>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F33FCC3-B6B5-9E73-CB7A-D2C5B1D7B08C}"/>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A4B42B5-4FF5-358E-ED93-BAE0864D9B4C}"/>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0CE4E16-06C2-4FE4-6A31-FA40D3ADDA60}"/>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80D2CBA-4F62-23D6-B6D3-001B7FBACA29}"/>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1D6E43-03C9-BF31-6281-938CA6F95DC5}"/>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F1D2F55-8815-6A76-A6AE-DE0674517BD1}"/>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0DCF140-8B36-95E4-9364-03C4018DA1FA}"/>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9A02163-A5AC-2047-3196-6AE396C9374E}"/>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479E47-61CD-56F4-C90E-1B0A0CFE3F29}"/>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75D2E0B-45F1-BD8F-1131-9B0C17C0FB83}"/>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1BCD09-B237-6F43-C218-825089AE3D58}"/>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3A6EB8C-6AB3-2B74-8AF3-8F07CF3C896F}"/>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40FC7EE-C744-687F-0B51-DE433B785C52}"/>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FE9D6EB-033C-4CA0-C094-358B9010A504}"/>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4524D82-807E-FB8A-FC69-93EF9E56CC68}"/>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69C254B-9271-C21A-9C38-BE1815CBCBFC}"/>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C0E59A2-741F-447E-9795-684F3B40BFF4}"/>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639002E-963D-531B-8127-A0C5566F8762}"/>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6FB61AA-E19A-8EB3-59A4-D35EAE35B623}"/>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173FBBB-8F4B-84D5-BCA8-BE11961310D6}"/>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8FA5824-BC73-D8B8-1FD1-0F4A11CE43D1}"/>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34AD995-6163-30A3-FCAA-A637EAB355FD}"/>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5F36691-EEB9-EFCD-7708-0AC2A69FF934}"/>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D59F9-8980-F0EF-E161-5F701717CE25}"/>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383F1DE-72FE-E918-C464-BDD746D8FC40}"/>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5617952-A71B-7C7C-6C7E-E753E4BFAB52}"/>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146D11EE-E403-41BD-B95A-00807940A9EA}"/>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6FA8216-BD1C-AE6F-01B1-5295D9864E41}"/>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C428DD1-1313-AC0B-52FF-667FA2761800}"/>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02E5EE4-5FC4-CF96-35CE-D09340DFD828}"/>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FF12475-ADC9-6A84-112C-81369422BB34}"/>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54E452-9BC3-7713-FEB0-120D4B41B7C6}"/>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803246F-8CB8-065E-18A0-89817C721780}"/>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644FB08-0B8E-0E28-C518-7DC0E03552E4}"/>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D838B96-20C2-950B-B16D-6A3319D4F4B5}"/>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87A2BDB-7E6B-D3D1-319D-D747579910B8}"/>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31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0F8A-FD29-5280-6C57-CD2ED7B442F3}"/>
              </a:ext>
            </a:extLst>
          </p:cNvPr>
          <p:cNvSpPr>
            <a:spLocks noGrp="1"/>
          </p:cNvSpPr>
          <p:nvPr>
            <p:ph type="title"/>
          </p:nvPr>
        </p:nvSpPr>
        <p:spPr/>
        <p:txBody>
          <a:bodyPr/>
          <a:lstStyle/>
          <a:p>
            <a:r>
              <a:rPr lang="en-US"/>
              <a:t>Introducing a [Structured Mesh] over Heart Domain, </a:t>
            </a:r>
            <a:r>
              <a:rPr lang="en-US">
                <a:latin typeface="Symbol" pitchFamily="2" charset="2"/>
              </a:rPr>
              <a:t>W; </a:t>
            </a:r>
            <a:endParaRPr lang="en-US" dirty="0"/>
          </a:p>
        </p:txBody>
      </p:sp>
      <p:sp>
        <p:nvSpPr>
          <p:cNvPr id="3" name="Slide Number Placeholder 2">
            <a:extLst>
              <a:ext uri="{FF2B5EF4-FFF2-40B4-BE49-F238E27FC236}">
                <a16:creationId xmlns:a16="http://schemas.microsoft.com/office/drawing/2014/main" id="{3180AAD1-C9E5-F8CD-ADC1-15C6CDA4727D}"/>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591C3EF7-CFFA-23DC-537A-76ED766F2CCE}"/>
              </a:ext>
            </a:extLst>
          </p:cNvPr>
          <p:cNvSpPr>
            <a:spLocks noGrp="1"/>
          </p:cNvSpPr>
          <p:nvPr>
            <p:ph sz="quarter" idx="11"/>
          </p:nvPr>
        </p:nvSpPr>
        <p:spPr/>
        <p:txBody>
          <a:bodyPr/>
          <a:lstStyle/>
          <a:p>
            <a:r>
              <a:rPr lang="en-US" dirty="0"/>
              <a:t>Geometry is:</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Curved</a:t>
            </a:r>
          </a:p>
          <a:p>
            <a:pPr marL="342900" indent="-342900">
              <a:buFont typeface="Arial" panose="020B0604020202020204" pitchFamily="34" charset="0"/>
              <a:buChar char="•"/>
            </a:pPr>
            <a:r>
              <a:rPr lang="en-US" dirty="0"/>
              <a:t>Sharp</a:t>
            </a:r>
          </a:p>
        </p:txBody>
      </p:sp>
      <p:cxnSp>
        <p:nvCxnSpPr>
          <p:cNvPr id="6" name="Straight Connector 5">
            <a:extLst>
              <a:ext uri="{FF2B5EF4-FFF2-40B4-BE49-F238E27FC236}">
                <a16:creationId xmlns:a16="http://schemas.microsoft.com/office/drawing/2014/main" id="{85CB3606-2524-5C4E-20F1-98F4E90E0CCE}"/>
              </a:ext>
            </a:extLst>
          </p:cNvPr>
          <p:cNvCxnSpPr>
            <a:cxnSpLocks/>
            <a:endCxn id="299" idx="6"/>
          </p:cNvCxnSpPr>
          <p:nvPr/>
        </p:nvCxnSpPr>
        <p:spPr>
          <a:xfrm flipV="1">
            <a:off x="4365506" y="4526937"/>
            <a:ext cx="473558"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DC1E45-AD63-08C6-AB96-76D90AAD83DB}"/>
              </a:ext>
            </a:extLst>
          </p:cNvPr>
          <p:cNvCxnSpPr>
            <a:cxnSpLocks/>
          </p:cNvCxnSpPr>
          <p:nvPr/>
        </p:nvCxnSpPr>
        <p:spPr>
          <a:xfrm flipV="1">
            <a:off x="3668823" y="4200364"/>
            <a:ext cx="178308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9AA7E99-FAC8-E86F-22AF-4479D5227323}"/>
              </a:ext>
            </a:extLst>
          </p:cNvPr>
          <p:cNvCxnSpPr>
            <a:cxnSpLocks/>
          </p:cNvCxnSpPr>
          <p:nvPr/>
        </p:nvCxnSpPr>
        <p:spPr>
          <a:xfrm flipV="1">
            <a:off x="3461993" y="3797591"/>
            <a:ext cx="2423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B407A59-518A-A028-5628-36B4768E1D4E}"/>
              </a:ext>
            </a:extLst>
          </p:cNvPr>
          <p:cNvCxnSpPr>
            <a:cxnSpLocks/>
          </p:cNvCxnSpPr>
          <p:nvPr/>
        </p:nvCxnSpPr>
        <p:spPr>
          <a:xfrm flipV="1">
            <a:off x="3037757" y="3395470"/>
            <a:ext cx="329184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C22EDAB-6A26-6DC6-52A8-B2919F956E7D}"/>
              </a:ext>
            </a:extLst>
          </p:cNvPr>
          <p:cNvCxnSpPr>
            <a:cxnSpLocks/>
          </p:cNvCxnSpPr>
          <p:nvPr/>
        </p:nvCxnSpPr>
        <p:spPr>
          <a:xfrm flipV="1">
            <a:off x="2798271" y="3003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BF1EDC3-C19E-A8B4-F35E-7CA77C6BC408}"/>
              </a:ext>
            </a:extLst>
          </p:cNvPr>
          <p:cNvCxnSpPr>
            <a:cxnSpLocks/>
          </p:cNvCxnSpPr>
          <p:nvPr/>
        </p:nvCxnSpPr>
        <p:spPr>
          <a:xfrm flipV="1">
            <a:off x="2787381" y="2622584"/>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8580D20-8C6B-8B39-7384-2251464F65B0}"/>
              </a:ext>
            </a:extLst>
          </p:cNvPr>
          <p:cNvCxnSpPr>
            <a:cxnSpLocks/>
          </p:cNvCxnSpPr>
          <p:nvPr/>
        </p:nvCxnSpPr>
        <p:spPr>
          <a:xfrm flipV="1">
            <a:off x="2787377" y="2219809"/>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70EFB45-419E-4891-F551-450F7D37D063}"/>
              </a:ext>
            </a:extLst>
          </p:cNvPr>
          <p:cNvCxnSpPr>
            <a:cxnSpLocks/>
          </p:cNvCxnSpPr>
          <p:nvPr/>
        </p:nvCxnSpPr>
        <p:spPr>
          <a:xfrm flipV="1">
            <a:off x="2798259" y="1827917"/>
            <a:ext cx="3566160" cy="2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7040E5B-C486-EE99-B755-623FF9B5B7F4}"/>
              </a:ext>
            </a:extLst>
          </p:cNvPr>
          <p:cNvCxnSpPr>
            <a:cxnSpLocks/>
            <a:endCxn id="185" idx="6"/>
          </p:cNvCxnSpPr>
          <p:nvPr/>
        </p:nvCxnSpPr>
        <p:spPr>
          <a:xfrm>
            <a:off x="3289662" y="1426837"/>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39AAF8A-59B5-52E9-0E87-F309B0BEC852}"/>
              </a:ext>
            </a:extLst>
          </p:cNvPr>
          <p:cNvCxnSpPr>
            <a:cxnSpLocks/>
          </p:cNvCxnSpPr>
          <p:nvPr/>
        </p:nvCxnSpPr>
        <p:spPr>
          <a:xfrm>
            <a:off x="4802775" y="1426833"/>
            <a:ext cx="1078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C211A2E-A2A8-0C3C-1989-B4FE150A3F94}"/>
              </a:ext>
            </a:extLst>
          </p:cNvPr>
          <p:cNvCxnSpPr>
            <a:cxnSpLocks/>
            <a:endCxn id="243" idx="4"/>
          </p:cNvCxnSpPr>
          <p:nvPr/>
        </p:nvCxnSpPr>
        <p:spPr>
          <a:xfrm flipH="1">
            <a:off x="2801257" y="1790693"/>
            <a:ext cx="8710" cy="125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6F52B5C-23A6-F1B2-67A3-B2350A711A2E}"/>
              </a:ext>
            </a:extLst>
          </p:cNvPr>
          <p:cNvCxnSpPr>
            <a:cxnSpLocks/>
            <a:endCxn id="260" idx="4"/>
          </p:cNvCxnSpPr>
          <p:nvPr/>
        </p:nvCxnSpPr>
        <p:spPr>
          <a:xfrm>
            <a:off x="3022600" y="1821258"/>
            <a:ext cx="0" cy="1628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FDE908E-866F-914D-ED12-B58C44064669}"/>
              </a:ext>
            </a:extLst>
          </p:cNvPr>
          <p:cNvCxnSpPr>
            <a:cxnSpLocks/>
          </p:cNvCxnSpPr>
          <p:nvPr/>
        </p:nvCxnSpPr>
        <p:spPr>
          <a:xfrm flipH="1">
            <a:off x="3233386" y="1429371"/>
            <a:ext cx="0" cy="200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47000C-89F6-2B58-9E2D-D144473D84DE}"/>
              </a:ext>
            </a:extLst>
          </p:cNvPr>
          <p:cNvCxnSpPr>
            <a:cxnSpLocks/>
          </p:cNvCxnSpPr>
          <p:nvPr/>
        </p:nvCxnSpPr>
        <p:spPr>
          <a:xfrm flipH="1">
            <a:off x="3454729" y="1418482"/>
            <a:ext cx="0" cy="239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E0526C-1218-344E-F061-0736D1C040F2}"/>
              </a:ext>
            </a:extLst>
          </p:cNvPr>
          <p:cNvCxnSpPr>
            <a:cxnSpLocks/>
            <a:endCxn id="288" idx="4"/>
          </p:cNvCxnSpPr>
          <p:nvPr/>
        </p:nvCxnSpPr>
        <p:spPr>
          <a:xfrm flipH="1">
            <a:off x="3686629" y="142936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F41DF3-4CFF-E09E-3757-20AA4CD0F375}"/>
              </a:ext>
            </a:extLst>
          </p:cNvPr>
          <p:cNvCxnSpPr>
            <a:cxnSpLocks/>
          </p:cNvCxnSpPr>
          <p:nvPr/>
        </p:nvCxnSpPr>
        <p:spPr>
          <a:xfrm flipH="1">
            <a:off x="3904345" y="1418477"/>
            <a:ext cx="0" cy="280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FE880EC-0D40-97C5-A6FF-B5D3BF14B79A}"/>
              </a:ext>
            </a:extLst>
          </p:cNvPr>
          <p:cNvCxnSpPr>
            <a:cxnSpLocks/>
            <a:endCxn id="290" idx="3"/>
          </p:cNvCxnSpPr>
          <p:nvPr/>
        </p:nvCxnSpPr>
        <p:spPr>
          <a:xfrm flipH="1">
            <a:off x="4096986" y="1451131"/>
            <a:ext cx="0" cy="2768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CC2FD5-50C2-CDCC-3DD4-27536FAA96E1}"/>
              </a:ext>
            </a:extLst>
          </p:cNvPr>
          <p:cNvCxnSpPr>
            <a:cxnSpLocks/>
          </p:cNvCxnSpPr>
          <p:nvPr/>
        </p:nvCxnSpPr>
        <p:spPr>
          <a:xfrm flipH="1">
            <a:off x="4350987" y="1429355"/>
            <a:ext cx="0" cy="3129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5D75DFC-A4EE-CDDE-DB70-5DD82156CA20}"/>
              </a:ext>
            </a:extLst>
          </p:cNvPr>
          <p:cNvCxnSpPr>
            <a:cxnSpLocks/>
          </p:cNvCxnSpPr>
          <p:nvPr/>
        </p:nvCxnSpPr>
        <p:spPr>
          <a:xfrm flipH="1">
            <a:off x="4568700" y="1832133"/>
            <a:ext cx="0" cy="269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C67F6CF-620E-9294-1B23-4B516AF97D59}"/>
              </a:ext>
            </a:extLst>
          </p:cNvPr>
          <p:cNvCxnSpPr>
            <a:cxnSpLocks/>
            <a:endCxn id="299" idx="4"/>
          </p:cNvCxnSpPr>
          <p:nvPr/>
        </p:nvCxnSpPr>
        <p:spPr>
          <a:xfrm>
            <a:off x="4786416" y="1418476"/>
            <a:ext cx="0" cy="3154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70F9952-6E12-991D-E586-17AA35D0C0FE}"/>
              </a:ext>
            </a:extLst>
          </p:cNvPr>
          <p:cNvCxnSpPr>
            <a:cxnSpLocks/>
          </p:cNvCxnSpPr>
          <p:nvPr/>
        </p:nvCxnSpPr>
        <p:spPr>
          <a:xfrm>
            <a:off x="5015018" y="1429358"/>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AEBEF9F-E02B-6D05-EC02-9E0227F2B6A8}"/>
              </a:ext>
            </a:extLst>
          </p:cNvPr>
          <p:cNvCxnSpPr>
            <a:cxnSpLocks/>
          </p:cNvCxnSpPr>
          <p:nvPr/>
        </p:nvCxnSpPr>
        <p:spPr>
          <a:xfrm>
            <a:off x="5232734" y="144024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E501D51-D1E8-047B-A2CE-C883E23C644E}"/>
              </a:ext>
            </a:extLst>
          </p:cNvPr>
          <p:cNvCxnSpPr>
            <a:cxnSpLocks/>
          </p:cNvCxnSpPr>
          <p:nvPr/>
        </p:nvCxnSpPr>
        <p:spPr>
          <a:xfrm>
            <a:off x="5450447" y="1440237"/>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CF49F72-26D4-C899-4491-2D241F3C0001}"/>
              </a:ext>
            </a:extLst>
          </p:cNvPr>
          <p:cNvCxnSpPr>
            <a:cxnSpLocks/>
          </p:cNvCxnSpPr>
          <p:nvPr/>
        </p:nvCxnSpPr>
        <p:spPr>
          <a:xfrm>
            <a:off x="5679046" y="1440236"/>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910142B-70C4-2970-3F63-FBB5A53CD987}"/>
              </a:ext>
            </a:extLst>
          </p:cNvPr>
          <p:cNvCxnSpPr>
            <a:cxnSpLocks/>
          </p:cNvCxnSpPr>
          <p:nvPr/>
        </p:nvCxnSpPr>
        <p:spPr>
          <a:xfrm>
            <a:off x="5907648" y="1418460"/>
            <a:ext cx="0" cy="2377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7F7EED2-F641-2680-C61E-0CBDCCADFE37}"/>
              </a:ext>
            </a:extLst>
          </p:cNvPr>
          <p:cNvCxnSpPr>
            <a:cxnSpLocks/>
          </p:cNvCxnSpPr>
          <p:nvPr/>
        </p:nvCxnSpPr>
        <p:spPr>
          <a:xfrm>
            <a:off x="6121402" y="1827704"/>
            <a:ext cx="3961" cy="155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F06317D-5D69-1FB8-B391-FE59293C1549}"/>
              </a:ext>
            </a:extLst>
          </p:cNvPr>
          <p:cNvCxnSpPr>
            <a:cxnSpLocks/>
            <a:endCxn id="275" idx="4"/>
          </p:cNvCxnSpPr>
          <p:nvPr/>
        </p:nvCxnSpPr>
        <p:spPr>
          <a:xfrm flipH="1">
            <a:off x="6342745" y="1827710"/>
            <a:ext cx="7260" cy="1621967"/>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335E3A48-9B86-C343-56EA-43FF068762B9}"/>
              </a:ext>
            </a:extLst>
          </p:cNvPr>
          <p:cNvSpPr/>
          <p:nvPr/>
        </p:nvSpPr>
        <p:spPr>
          <a:xfrm>
            <a:off x="319822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E7D3CD2-C1FB-E7AD-03AD-3C4D8BB08D70}"/>
              </a:ext>
            </a:extLst>
          </p:cNvPr>
          <p:cNvSpPr/>
          <p:nvPr/>
        </p:nvSpPr>
        <p:spPr>
          <a:xfrm>
            <a:off x="341956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3D8B80F-6408-9484-D7FF-BC25B84318C4}"/>
              </a:ext>
            </a:extLst>
          </p:cNvPr>
          <p:cNvSpPr/>
          <p:nvPr/>
        </p:nvSpPr>
        <p:spPr>
          <a:xfrm>
            <a:off x="364090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BE4A12D-B846-66AF-FBF0-66EA5F44F01E}"/>
              </a:ext>
            </a:extLst>
          </p:cNvPr>
          <p:cNvSpPr/>
          <p:nvPr/>
        </p:nvSpPr>
        <p:spPr>
          <a:xfrm>
            <a:off x="3862252"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6C1792A1-9E9D-F502-4259-472C9907CF7A}"/>
              </a:ext>
            </a:extLst>
          </p:cNvPr>
          <p:cNvSpPr/>
          <p:nvPr/>
        </p:nvSpPr>
        <p:spPr>
          <a:xfrm>
            <a:off x="4083595"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2E3D126-1982-8940-F226-48D504487E1A}"/>
              </a:ext>
            </a:extLst>
          </p:cNvPr>
          <p:cNvSpPr/>
          <p:nvPr/>
        </p:nvSpPr>
        <p:spPr>
          <a:xfrm>
            <a:off x="4304938"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774ED82-CA70-3480-E76E-4F8563844BA2}"/>
              </a:ext>
            </a:extLst>
          </p:cNvPr>
          <p:cNvSpPr/>
          <p:nvPr/>
        </p:nvSpPr>
        <p:spPr>
          <a:xfrm>
            <a:off x="4747624"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CD57191B-B305-C34D-BBE6-EB1A15ED4555}"/>
              </a:ext>
            </a:extLst>
          </p:cNvPr>
          <p:cNvSpPr/>
          <p:nvPr/>
        </p:nvSpPr>
        <p:spPr>
          <a:xfrm>
            <a:off x="4968967"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E8F1287-15C7-43B7-6C1A-5888CDDDC778}"/>
              </a:ext>
            </a:extLst>
          </p:cNvPr>
          <p:cNvSpPr/>
          <p:nvPr/>
        </p:nvSpPr>
        <p:spPr>
          <a:xfrm>
            <a:off x="5190310"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889F54D-393C-9E0F-0C32-007271899B60}"/>
              </a:ext>
            </a:extLst>
          </p:cNvPr>
          <p:cNvSpPr/>
          <p:nvPr/>
        </p:nvSpPr>
        <p:spPr>
          <a:xfrm>
            <a:off x="5411653"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923546E-51EB-C3BC-B8F6-4F12CA4E23F4}"/>
              </a:ext>
            </a:extLst>
          </p:cNvPr>
          <p:cNvSpPr/>
          <p:nvPr/>
        </p:nvSpPr>
        <p:spPr>
          <a:xfrm>
            <a:off x="5632996"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A3F287-8EB5-8AE1-DA36-EF7CCE07678C}"/>
              </a:ext>
            </a:extLst>
          </p:cNvPr>
          <p:cNvSpPr/>
          <p:nvPr/>
        </p:nvSpPr>
        <p:spPr>
          <a:xfrm>
            <a:off x="5854339" y="1387922"/>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772453A-3356-16A0-5F48-BAD87A8E2739}"/>
              </a:ext>
            </a:extLst>
          </p:cNvPr>
          <p:cNvSpPr/>
          <p:nvPr/>
        </p:nvSpPr>
        <p:spPr>
          <a:xfrm>
            <a:off x="275553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F1E998F5-7248-D409-22B6-B8238D354999}"/>
              </a:ext>
            </a:extLst>
          </p:cNvPr>
          <p:cNvSpPr/>
          <p:nvPr/>
        </p:nvSpPr>
        <p:spPr>
          <a:xfrm>
            <a:off x="297688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69BEBAA-E28B-4BBD-3D50-28413CB58953}"/>
              </a:ext>
            </a:extLst>
          </p:cNvPr>
          <p:cNvSpPr/>
          <p:nvPr/>
        </p:nvSpPr>
        <p:spPr>
          <a:xfrm>
            <a:off x="319822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7DBA84-B344-F686-00AC-61EE7FD805C7}"/>
              </a:ext>
            </a:extLst>
          </p:cNvPr>
          <p:cNvSpPr/>
          <p:nvPr/>
        </p:nvSpPr>
        <p:spPr>
          <a:xfrm>
            <a:off x="341956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91361C8-119C-9002-F6FD-B7CCF43745E2}"/>
              </a:ext>
            </a:extLst>
          </p:cNvPr>
          <p:cNvSpPr/>
          <p:nvPr/>
        </p:nvSpPr>
        <p:spPr>
          <a:xfrm>
            <a:off x="364090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461B3E9-5FAB-33E6-86D5-647F76AC91B4}"/>
              </a:ext>
            </a:extLst>
          </p:cNvPr>
          <p:cNvSpPr/>
          <p:nvPr/>
        </p:nvSpPr>
        <p:spPr>
          <a:xfrm>
            <a:off x="386225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C2F75969-32DD-7174-E980-1B0B321D8B57}"/>
              </a:ext>
            </a:extLst>
          </p:cNvPr>
          <p:cNvSpPr/>
          <p:nvPr/>
        </p:nvSpPr>
        <p:spPr>
          <a:xfrm>
            <a:off x="408359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6C1420D-5DF3-6DE9-89C0-727132DD21E6}"/>
              </a:ext>
            </a:extLst>
          </p:cNvPr>
          <p:cNvSpPr/>
          <p:nvPr/>
        </p:nvSpPr>
        <p:spPr>
          <a:xfrm>
            <a:off x="4304938"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B7B9B31-4BAF-3C0E-3722-15592ED2B8CA}"/>
              </a:ext>
            </a:extLst>
          </p:cNvPr>
          <p:cNvSpPr/>
          <p:nvPr/>
        </p:nvSpPr>
        <p:spPr>
          <a:xfrm>
            <a:off x="4526281"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C6A5A34-0B09-3235-CA63-008E15D14AB1}"/>
              </a:ext>
            </a:extLst>
          </p:cNvPr>
          <p:cNvSpPr/>
          <p:nvPr/>
        </p:nvSpPr>
        <p:spPr>
          <a:xfrm>
            <a:off x="4747624"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087EED5-D6B4-22CB-EFEF-2E26E6FDEA9F}"/>
              </a:ext>
            </a:extLst>
          </p:cNvPr>
          <p:cNvSpPr/>
          <p:nvPr/>
        </p:nvSpPr>
        <p:spPr>
          <a:xfrm>
            <a:off x="4968967"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30543B7-7A2D-8799-2321-F82A9139F99C}"/>
              </a:ext>
            </a:extLst>
          </p:cNvPr>
          <p:cNvSpPr/>
          <p:nvPr/>
        </p:nvSpPr>
        <p:spPr>
          <a:xfrm>
            <a:off x="5190310"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012E09B-4B87-269F-012D-43F0FD7947F1}"/>
              </a:ext>
            </a:extLst>
          </p:cNvPr>
          <p:cNvSpPr/>
          <p:nvPr/>
        </p:nvSpPr>
        <p:spPr>
          <a:xfrm>
            <a:off x="5411653"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7C5FAEB5-AB6D-5B1B-4B4E-DD3E2312DB56}"/>
              </a:ext>
            </a:extLst>
          </p:cNvPr>
          <p:cNvSpPr/>
          <p:nvPr/>
        </p:nvSpPr>
        <p:spPr>
          <a:xfrm>
            <a:off x="5632996"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7483E79-3D36-9E29-2DA7-16E5AF17F8F6}"/>
              </a:ext>
            </a:extLst>
          </p:cNvPr>
          <p:cNvSpPr/>
          <p:nvPr/>
        </p:nvSpPr>
        <p:spPr>
          <a:xfrm>
            <a:off x="5854339"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7DEF4D2-2F5D-B83B-5CAC-8904C99F5945}"/>
              </a:ext>
            </a:extLst>
          </p:cNvPr>
          <p:cNvSpPr/>
          <p:nvPr/>
        </p:nvSpPr>
        <p:spPr>
          <a:xfrm>
            <a:off x="6075682"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44D6A99-909C-155A-84CB-31C668D8CE3C}"/>
              </a:ext>
            </a:extLst>
          </p:cNvPr>
          <p:cNvSpPr/>
          <p:nvPr/>
        </p:nvSpPr>
        <p:spPr>
          <a:xfrm>
            <a:off x="6297025" y="1790693"/>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FF29A049-0D64-A37E-E5CF-9D5B4B5CC997}"/>
              </a:ext>
            </a:extLst>
          </p:cNvPr>
          <p:cNvSpPr/>
          <p:nvPr/>
        </p:nvSpPr>
        <p:spPr>
          <a:xfrm>
            <a:off x="275553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F11C642-7626-9686-43F8-CFD867282314}"/>
              </a:ext>
            </a:extLst>
          </p:cNvPr>
          <p:cNvSpPr/>
          <p:nvPr/>
        </p:nvSpPr>
        <p:spPr>
          <a:xfrm>
            <a:off x="297688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EAFF075-736C-8FAB-4867-D5BA4D95F924}"/>
              </a:ext>
            </a:extLst>
          </p:cNvPr>
          <p:cNvSpPr/>
          <p:nvPr/>
        </p:nvSpPr>
        <p:spPr>
          <a:xfrm>
            <a:off x="319822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88F91BA-9FBF-7463-C1C0-D97F8CDB56EE}"/>
              </a:ext>
            </a:extLst>
          </p:cNvPr>
          <p:cNvSpPr/>
          <p:nvPr/>
        </p:nvSpPr>
        <p:spPr>
          <a:xfrm>
            <a:off x="341956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CA71349-D885-59F0-0736-9DBBF8A03DBE}"/>
              </a:ext>
            </a:extLst>
          </p:cNvPr>
          <p:cNvSpPr/>
          <p:nvPr/>
        </p:nvSpPr>
        <p:spPr>
          <a:xfrm>
            <a:off x="364090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FE13B38-5248-E095-7E96-D20191093E97}"/>
              </a:ext>
            </a:extLst>
          </p:cNvPr>
          <p:cNvSpPr/>
          <p:nvPr/>
        </p:nvSpPr>
        <p:spPr>
          <a:xfrm>
            <a:off x="386225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D6E5D6DD-CBE9-45C6-D518-EBFB3E418421}"/>
              </a:ext>
            </a:extLst>
          </p:cNvPr>
          <p:cNvSpPr/>
          <p:nvPr/>
        </p:nvSpPr>
        <p:spPr>
          <a:xfrm>
            <a:off x="408359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CE7F30A5-F084-3C49-9E6B-76672E808C1D}"/>
              </a:ext>
            </a:extLst>
          </p:cNvPr>
          <p:cNvSpPr/>
          <p:nvPr/>
        </p:nvSpPr>
        <p:spPr>
          <a:xfrm>
            <a:off x="4304938"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3E29CAC7-765C-8CD2-D47F-65608E4A86B8}"/>
              </a:ext>
            </a:extLst>
          </p:cNvPr>
          <p:cNvSpPr/>
          <p:nvPr/>
        </p:nvSpPr>
        <p:spPr>
          <a:xfrm>
            <a:off x="4526281"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30C8C4D1-A46D-AFA9-F0F4-1603CF721330}"/>
              </a:ext>
            </a:extLst>
          </p:cNvPr>
          <p:cNvSpPr/>
          <p:nvPr/>
        </p:nvSpPr>
        <p:spPr>
          <a:xfrm>
            <a:off x="4747624"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119FF8A-DF55-16E7-6A1B-B6DBA978C43C}"/>
              </a:ext>
            </a:extLst>
          </p:cNvPr>
          <p:cNvSpPr/>
          <p:nvPr/>
        </p:nvSpPr>
        <p:spPr>
          <a:xfrm>
            <a:off x="4968967"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B29A10-3772-07C4-793A-6C7B44D8FE92}"/>
              </a:ext>
            </a:extLst>
          </p:cNvPr>
          <p:cNvSpPr/>
          <p:nvPr/>
        </p:nvSpPr>
        <p:spPr>
          <a:xfrm>
            <a:off x="5190310"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445F7-B8FA-9189-7682-9494FC88DEEE}"/>
              </a:ext>
            </a:extLst>
          </p:cNvPr>
          <p:cNvSpPr/>
          <p:nvPr/>
        </p:nvSpPr>
        <p:spPr>
          <a:xfrm>
            <a:off x="5411653"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6122B0D0-48A5-D351-7F75-FCE44099767E}"/>
              </a:ext>
            </a:extLst>
          </p:cNvPr>
          <p:cNvSpPr/>
          <p:nvPr/>
        </p:nvSpPr>
        <p:spPr>
          <a:xfrm>
            <a:off x="5632996"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CA1F6836-F5B2-7D6B-B450-BC2BC4E83AA1}"/>
              </a:ext>
            </a:extLst>
          </p:cNvPr>
          <p:cNvSpPr/>
          <p:nvPr/>
        </p:nvSpPr>
        <p:spPr>
          <a:xfrm>
            <a:off x="5854339"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9114118-1393-E9F9-3C38-79A05F4F48E9}"/>
              </a:ext>
            </a:extLst>
          </p:cNvPr>
          <p:cNvSpPr/>
          <p:nvPr/>
        </p:nvSpPr>
        <p:spPr>
          <a:xfrm>
            <a:off x="6075682"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1DCB666-5BFA-2568-21DF-3DB7212FC4FE}"/>
              </a:ext>
            </a:extLst>
          </p:cNvPr>
          <p:cNvSpPr/>
          <p:nvPr/>
        </p:nvSpPr>
        <p:spPr>
          <a:xfrm>
            <a:off x="6297025" y="2171694"/>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E470A38-8EAE-F63E-577C-A5A5C954F209}"/>
              </a:ext>
            </a:extLst>
          </p:cNvPr>
          <p:cNvSpPr/>
          <p:nvPr/>
        </p:nvSpPr>
        <p:spPr>
          <a:xfrm>
            <a:off x="275553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49A7405F-8D74-7DDE-668B-4C6BFD9CF433}"/>
              </a:ext>
            </a:extLst>
          </p:cNvPr>
          <p:cNvSpPr/>
          <p:nvPr/>
        </p:nvSpPr>
        <p:spPr>
          <a:xfrm>
            <a:off x="297688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0401444-D3B1-31BD-95A5-BAAFB094677D}"/>
              </a:ext>
            </a:extLst>
          </p:cNvPr>
          <p:cNvSpPr/>
          <p:nvPr/>
        </p:nvSpPr>
        <p:spPr>
          <a:xfrm>
            <a:off x="319822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19CDB69-9023-3ED7-B778-59AF64B0955D}"/>
              </a:ext>
            </a:extLst>
          </p:cNvPr>
          <p:cNvSpPr/>
          <p:nvPr/>
        </p:nvSpPr>
        <p:spPr>
          <a:xfrm>
            <a:off x="341956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C2788D8-BC37-B219-AE75-1F7962D82366}"/>
              </a:ext>
            </a:extLst>
          </p:cNvPr>
          <p:cNvSpPr/>
          <p:nvPr/>
        </p:nvSpPr>
        <p:spPr>
          <a:xfrm>
            <a:off x="364090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3B8E04E-954D-B160-7B0C-6E5AE18865DC}"/>
              </a:ext>
            </a:extLst>
          </p:cNvPr>
          <p:cNvSpPr/>
          <p:nvPr/>
        </p:nvSpPr>
        <p:spPr>
          <a:xfrm>
            <a:off x="386225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C254D09-8493-E162-EE8A-74D89297B69F}"/>
              </a:ext>
            </a:extLst>
          </p:cNvPr>
          <p:cNvSpPr/>
          <p:nvPr/>
        </p:nvSpPr>
        <p:spPr>
          <a:xfrm>
            <a:off x="408359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F6E3738-71EE-7627-F5C8-2462500E4A5A}"/>
              </a:ext>
            </a:extLst>
          </p:cNvPr>
          <p:cNvSpPr/>
          <p:nvPr/>
        </p:nvSpPr>
        <p:spPr>
          <a:xfrm>
            <a:off x="4304938"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AA5AA6C-963E-7162-8B4B-CD360387CC6D}"/>
              </a:ext>
            </a:extLst>
          </p:cNvPr>
          <p:cNvSpPr/>
          <p:nvPr/>
        </p:nvSpPr>
        <p:spPr>
          <a:xfrm>
            <a:off x="4526281"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402C054F-7344-027D-CE1C-95719F2D852D}"/>
              </a:ext>
            </a:extLst>
          </p:cNvPr>
          <p:cNvSpPr/>
          <p:nvPr/>
        </p:nvSpPr>
        <p:spPr>
          <a:xfrm>
            <a:off x="4747624"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21AEDC97-9CC3-7DC4-C4B5-44237B4F9CA7}"/>
              </a:ext>
            </a:extLst>
          </p:cNvPr>
          <p:cNvSpPr/>
          <p:nvPr/>
        </p:nvSpPr>
        <p:spPr>
          <a:xfrm>
            <a:off x="4968967"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6BDA9293-100F-4893-7EA2-AA9DB8FFC332}"/>
              </a:ext>
            </a:extLst>
          </p:cNvPr>
          <p:cNvSpPr/>
          <p:nvPr/>
        </p:nvSpPr>
        <p:spPr>
          <a:xfrm>
            <a:off x="5190310"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469B1EF-55C1-78BA-1CA7-F62DB98586D0}"/>
              </a:ext>
            </a:extLst>
          </p:cNvPr>
          <p:cNvSpPr/>
          <p:nvPr/>
        </p:nvSpPr>
        <p:spPr>
          <a:xfrm>
            <a:off x="5411653"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76D3FA7-5102-F4A8-1676-90C87EC949BA}"/>
              </a:ext>
            </a:extLst>
          </p:cNvPr>
          <p:cNvSpPr/>
          <p:nvPr/>
        </p:nvSpPr>
        <p:spPr>
          <a:xfrm>
            <a:off x="5632996"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B0A1D6FB-ADC3-2CA9-A6DA-F56EC059EDBA}"/>
              </a:ext>
            </a:extLst>
          </p:cNvPr>
          <p:cNvSpPr/>
          <p:nvPr/>
        </p:nvSpPr>
        <p:spPr>
          <a:xfrm>
            <a:off x="5854339"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646039A-B987-7CDC-766D-61F03EB79FF0}"/>
              </a:ext>
            </a:extLst>
          </p:cNvPr>
          <p:cNvSpPr/>
          <p:nvPr/>
        </p:nvSpPr>
        <p:spPr>
          <a:xfrm>
            <a:off x="6075682"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407E1036-F177-5117-73CE-BEF926A06A3B}"/>
              </a:ext>
            </a:extLst>
          </p:cNvPr>
          <p:cNvSpPr/>
          <p:nvPr/>
        </p:nvSpPr>
        <p:spPr>
          <a:xfrm>
            <a:off x="6297025" y="2574465"/>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9AA3A36-D1C3-B633-4F9D-B4D09FC50315}"/>
              </a:ext>
            </a:extLst>
          </p:cNvPr>
          <p:cNvSpPr/>
          <p:nvPr/>
        </p:nvSpPr>
        <p:spPr>
          <a:xfrm>
            <a:off x="275553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A5FFBBD-DEBC-B9DF-5D46-4EEDCCCDF4E4}"/>
              </a:ext>
            </a:extLst>
          </p:cNvPr>
          <p:cNvSpPr/>
          <p:nvPr/>
        </p:nvSpPr>
        <p:spPr>
          <a:xfrm>
            <a:off x="297688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0120522-C973-4CBF-367C-F4F52CFB18EA}"/>
              </a:ext>
            </a:extLst>
          </p:cNvPr>
          <p:cNvSpPr/>
          <p:nvPr/>
        </p:nvSpPr>
        <p:spPr>
          <a:xfrm>
            <a:off x="319822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29DC8BD-25B9-8EA3-A00D-62B2062A7FC7}"/>
              </a:ext>
            </a:extLst>
          </p:cNvPr>
          <p:cNvSpPr/>
          <p:nvPr/>
        </p:nvSpPr>
        <p:spPr>
          <a:xfrm>
            <a:off x="341956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A8D3CA20-F638-0DE0-D789-E7E802136E46}"/>
              </a:ext>
            </a:extLst>
          </p:cNvPr>
          <p:cNvSpPr/>
          <p:nvPr/>
        </p:nvSpPr>
        <p:spPr>
          <a:xfrm>
            <a:off x="364090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41D8FA0B-5741-0133-773D-0D962B973FC3}"/>
              </a:ext>
            </a:extLst>
          </p:cNvPr>
          <p:cNvSpPr/>
          <p:nvPr/>
        </p:nvSpPr>
        <p:spPr>
          <a:xfrm>
            <a:off x="386225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D29F9D0-E514-6C0A-DA24-87E23880ACCD}"/>
              </a:ext>
            </a:extLst>
          </p:cNvPr>
          <p:cNvSpPr/>
          <p:nvPr/>
        </p:nvSpPr>
        <p:spPr>
          <a:xfrm>
            <a:off x="408359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60B256F-9D8E-06AC-CB51-30E04F4340C2}"/>
              </a:ext>
            </a:extLst>
          </p:cNvPr>
          <p:cNvSpPr/>
          <p:nvPr/>
        </p:nvSpPr>
        <p:spPr>
          <a:xfrm>
            <a:off x="4304938"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92A361A1-442F-45FC-9743-8005C0B5049D}"/>
              </a:ext>
            </a:extLst>
          </p:cNvPr>
          <p:cNvSpPr/>
          <p:nvPr/>
        </p:nvSpPr>
        <p:spPr>
          <a:xfrm>
            <a:off x="4526281"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586F9E2-E0CA-7967-A862-9A68C6CE861D}"/>
              </a:ext>
            </a:extLst>
          </p:cNvPr>
          <p:cNvSpPr/>
          <p:nvPr/>
        </p:nvSpPr>
        <p:spPr>
          <a:xfrm>
            <a:off x="4747624"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A8320D24-43A6-B065-E583-1DC18BC3BB66}"/>
              </a:ext>
            </a:extLst>
          </p:cNvPr>
          <p:cNvSpPr/>
          <p:nvPr/>
        </p:nvSpPr>
        <p:spPr>
          <a:xfrm>
            <a:off x="4968967"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93984AC4-0AA1-DBE5-E9EE-E7A0746115BB}"/>
              </a:ext>
            </a:extLst>
          </p:cNvPr>
          <p:cNvSpPr/>
          <p:nvPr/>
        </p:nvSpPr>
        <p:spPr>
          <a:xfrm>
            <a:off x="5190310"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E3EB402A-63EF-4C94-149F-692E77AECA35}"/>
              </a:ext>
            </a:extLst>
          </p:cNvPr>
          <p:cNvSpPr/>
          <p:nvPr/>
        </p:nvSpPr>
        <p:spPr>
          <a:xfrm>
            <a:off x="5411653"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C439DE4B-7204-7B8A-C90A-19B34AC5A435}"/>
              </a:ext>
            </a:extLst>
          </p:cNvPr>
          <p:cNvSpPr/>
          <p:nvPr/>
        </p:nvSpPr>
        <p:spPr>
          <a:xfrm>
            <a:off x="5632996"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15296393-E200-BA9E-52D5-4806B5FBA1A3}"/>
              </a:ext>
            </a:extLst>
          </p:cNvPr>
          <p:cNvSpPr/>
          <p:nvPr/>
        </p:nvSpPr>
        <p:spPr>
          <a:xfrm>
            <a:off x="5854339"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61EE11A-7376-75F8-6471-C0388A666A22}"/>
              </a:ext>
            </a:extLst>
          </p:cNvPr>
          <p:cNvSpPr/>
          <p:nvPr/>
        </p:nvSpPr>
        <p:spPr>
          <a:xfrm>
            <a:off x="6075682"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0A03CC35-8338-4F05-2A12-4E7696FEAE24}"/>
              </a:ext>
            </a:extLst>
          </p:cNvPr>
          <p:cNvSpPr/>
          <p:nvPr/>
        </p:nvSpPr>
        <p:spPr>
          <a:xfrm>
            <a:off x="6297025" y="2955466"/>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D08D6F-4F24-2964-C3CC-824FACC2E63F}"/>
              </a:ext>
            </a:extLst>
          </p:cNvPr>
          <p:cNvSpPr/>
          <p:nvPr/>
        </p:nvSpPr>
        <p:spPr>
          <a:xfrm>
            <a:off x="297688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F1933DBB-93F2-EDF6-8893-08C0BEFEC5A4}"/>
              </a:ext>
            </a:extLst>
          </p:cNvPr>
          <p:cNvSpPr/>
          <p:nvPr/>
        </p:nvSpPr>
        <p:spPr>
          <a:xfrm>
            <a:off x="319822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3CD17CFF-771F-5A34-900B-59D4108B8110}"/>
              </a:ext>
            </a:extLst>
          </p:cNvPr>
          <p:cNvSpPr/>
          <p:nvPr/>
        </p:nvSpPr>
        <p:spPr>
          <a:xfrm>
            <a:off x="341956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30059807-90B2-875B-3FB6-1684620FB8D3}"/>
              </a:ext>
            </a:extLst>
          </p:cNvPr>
          <p:cNvSpPr/>
          <p:nvPr/>
        </p:nvSpPr>
        <p:spPr>
          <a:xfrm>
            <a:off x="364090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473370C-30D5-D39E-18F4-14A6F77F7A72}"/>
              </a:ext>
            </a:extLst>
          </p:cNvPr>
          <p:cNvSpPr/>
          <p:nvPr/>
        </p:nvSpPr>
        <p:spPr>
          <a:xfrm>
            <a:off x="386225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280395B-F9AB-5179-D603-64DA0BF60292}"/>
              </a:ext>
            </a:extLst>
          </p:cNvPr>
          <p:cNvSpPr/>
          <p:nvPr/>
        </p:nvSpPr>
        <p:spPr>
          <a:xfrm>
            <a:off x="408359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8E78951-4555-961D-4FA5-2CA67C40D904}"/>
              </a:ext>
            </a:extLst>
          </p:cNvPr>
          <p:cNvSpPr/>
          <p:nvPr/>
        </p:nvSpPr>
        <p:spPr>
          <a:xfrm>
            <a:off x="4304938"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D5D17C7-4A82-A965-AD47-75489482941F}"/>
              </a:ext>
            </a:extLst>
          </p:cNvPr>
          <p:cNvSpPr/>
          <p:nvPr/>
        </p:nvSpPr>
        <p:spPr>
          <a:xfrm>
            <a:off x="4526281"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EEFB7294-AD6A-698A-3DFA-AA92D6D39FB4}"/>
              </a:ext>
            </a:extLst>
          </p:cNvPr>
          <p:cNvSpPr/>
          <p:nvPr/>
        </p:nvSpPr>
        <p:spPr>
          <a:xfrm>
            <a:off x="4747624"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36098CEC-72DD-5045-356F-8D4047481544}"/>
              </a:ext>
            </a:extLst>
          </p:cNvPr>
          <p:cNvSpPr/>
          <p:nvPr/>
        </p:nvSpPr>
        <p:spPr>
          <a:xfrm>
            <a:off x="4968967"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4D589846-1F96-1B4D-691D-45E908851E7D}"/>
              </a:ext>
            </a:extLst>
          </p:cNvPr>
          <p:cNvSpPr/>
          <p:nvPr/>
        </p:nvSpPr>
        <p:spPr>
          <a:xfrm>
            <a:off x="5190310"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A3720E21-9AA0-23E5-46CE-50D1A93D50DF}"/>
              </a:ext>
            </a:extLst>
          </p:cNvPr>
          <p:cNvSpPr/>
          <p:nvPr/>
        </p:nvSpPr>
        <p:spPr>
          <a:xfrm>
            <a:off x="5411653"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238A4B6D-3E2D-0AED-0CD3-33C5408CE760}"/>
              </a:ext>
            </a:extLst>
          </p:cNvPr>
          <p:cNvSpPr/>
          <p:nvPr/>
        </p:nvSpPr>
        <p:spPr>
          <a:xfrm>
            <a:off x="5632996"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80E236B-8DE2-18AA-22E0-336962BABCEE}"/>
              </a:ext>
            </a:extLst>
          </p:cNvPr>
          <p:cNvSpPr/>
          <p:nvPr/>
        </p:nvSpPr>
        <p:spPr>
          <a:xfrm>
            <a:off x="5854339"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E93A986E-A410-1106-B9A4-AB49D5A144B9}"/>
              </a:ext>
            </a:extLst>
          </p:cNvPr>
          <p:cNvSpPr/>
          <p:nvPr/>
        </p:nvSpPr>
        <p:spPr>
          <a:xfrm>
            <a:off x="6075682"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8D76549-6324-A4F0-3CFB-A36328D14B9D}"/>
              </a:ext>
            </a:extLst>
          </p:cNvPr>
          <p:cNvSpPr/>
          <p:nvPr/>
        </p:nvSpPr>
        <p:spPr>
          <a:xfrm>
            <a:off x="6297025" y="335823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70BA54A-BE76-039F-9A03-88CEAFCCA063}"/>
              </a:ext>
            </a:extLst>
          </p:cNvPr>
          <p:cNvSpPr/>
          <p:nvPr/>
        </p:nvSpPr>
        <p:spPr>
          <a:xfrm>
            <a:off x="341956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2F104FD7-7FC8-FC04-A054-66DBB37D35E7}"/>
              </a:ext>
            </a:extLst>
          </p:cNvPr>
          <p:cNvSpPr/>
          <p:nvPr/>
        </p:nvSpPr>
        <p:spPr>
          <a:xfrm>
            <a:off x="364090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4602230-B5FD-AEC6-33D9-7D2B6C6CCC7D}"/>
              </a:ext>
            </a:extLst>
          </p:cNvPr>
          <p:cNvSpPr/>
          <p:nvPr/>
        </p:nvSpPr>
        <p:spPr>
          <a:xfrm>
            <a:off x="3862252"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866FBCE3-DE0C-C5E8-B583-10455BA75366}"/>
              </a:ext>
            </a:extLst>
          </p:cNvPr>
          <p:cNvSpPr/>
          <p:nvPr/>
        </p:nvSpPr>
        <p:spPr>
          <a:xfrm>
            <a:off x="4083595"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CEAEDDC0-1493-304C-0C62-596F36DB0D93}"/>
              </a:ext>
            </a:extLst>
          </p:cNvPr>
          <p:cNvSpPr/>
          <p:nvPr/>
        </p:nvSpPr>
        <p:spPr>
          <a:xfrm>
            <a:off x="4304938"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FD469C7-EE93-61D0-8663-5E536E031DCE}"/>
              </a:ext>
            </a:extLst>
          </p:cNvPr>
          <p:cNvSpPr/>
          <p:nvPr/>
        </p:nvSpPr>
        <p:spPr>
          <a:xfrm>
            <a:off x="4526281"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C1A0B02-6FE8-9C84-ADBC-59CE1A80C80D}"/>
              </a:ext>
            </a:extLst>
          </p:cNvPr>
          <p:cNvSpPr/>
          <p:nvPr/>
        </p:nvSpPr>
        <p:spPr>
          <a:xfrm>
            <a:off x="4747624"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1905E26E-D0F1-93D0-7E25-59B149DAFCA8}"/>
              </a:ext>
            </a:extLst>
          </p:cNvPr>
          <p:cNvSpPr/>
          <p:nvPr/>
        </p:nvSpPr>
        <p:spPr>
          <a:xfrm>
            <a:off x="4968967"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DFCB85B-9961-8C18-9610-4389C990ED88}"/>
              </a:ext>
            </a:extLst>
          </p:cNvPr>
          <p:cNvSpPr/>
          <p:nvPr/>
        </p:nvSpPr>
        <p:spPr>
          <a:xfrm>
            <a:off x="5190310"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449D29AF-F8BF-2480-7A55-70F18F935975}"/>
              </a:ext>
            </a:extLst>
          </p:cNvPr>
          <p:cNvSpPr/>
          <p:nvPr/>
        </p:nvSpPr>
        <p:spPr>
          <a:xfrm>
            <a:off x="5411653"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A937E47-6F4C-3481-B6E3-840841B88A7A}"/>
              </a:ext>
            </a:extLst>
          </p:cNvPr>
          <p:cNvSpPr/>
          <p:nvPr/>
        </p:nvSpPr>
        <p:spPr>
          <a:xfrm>
            <a:off x="5632996"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1971700D-39F6-D71B-AC12-91C2985030DB}"/>
              </a:ext>
            </a:extLst>
          </p:cNvPr>
          <p:cNvSpPr/>
          <p:nvPr/>
        </p:nvSpPr>
        <p:spPr>
          <a:xfrm>
            <a:off x="5854339" y="373923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BCB57E7-01C7-F089-56E5-FB0405562C6F}"/>
              </a:ext>
            </a:extLst>
          </p:cNvPr>
          <p:cNvSpPr/>
          <p:nvPr/>
        </p:nvSpPr>
        <p:spPr>
          <a:xfrm>
            <a:off x="3640909"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B32C395-DE3D-702E-623C-2F3C03BC3C5B}"/>
              </a:ext>
            </a:extLst>
          </p:cNvPr>
          <p:cNvSpPr/>
          <p:nvPr/>
        </p:nvSpPr>
        <p:spPr>
          <a:xfrm>
            <a:off x="3862252"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D4C2267C-56A2-6445-EEBB-841497B6C1D8}"/>
              </a:ext>
            </a:extLst>
          </p:cNvPr>
          <p:cNvSpPr/>
          <p:nvPr/>
        </p:nvSpPr>
        <p:spPr>
          <a:xfrm>
            <a:off x="4083595"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3B24F444-5F17-9F98-D4E2-053FC801730D}"/>
              </a:ext>
            </a:extLst>
          </p:cNvPr>
          <p:cNvSpPr/>
          <p:nvPr/>
        </p:nvSpPr>
        <p:spPr>
          <a:xfrm>
            <a:off x="4304938"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0C0FE2F-E619-81FA-0692-A49E57B37EBA}"/>
              </a:ext>
            </a:extLst>
          </p:cNvPr>
          <p:cNvSpPr/>
          <p:nvPr/>
        </p:nvSpPr>
        <p:spPr>
          <a:xfrm>
            <a:off x="4526281"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235DE83B-5C80-9520-A28C-46048F22376C}"/>
              </a:ext>
            </a:extLst>
          </p:cNvPr>
          <p:cNvSpPr/>
          <p:nvPr/>
        </p:nvSpPr>
        <p:spPr>
          <a:xfrm>
            <a:off x="4747624"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7EC0E091-235A-9602-5AFD-29768CA1E0DA}"/>
              </a:ext>
            </a:extLst>
          </p:cNvPr>
          <p:cNvSpPr/>
          <p:nvPr/>
        </p:nvSpPr>
        <p:spPr>
          <a:xfrm>
            <a:off x="4968967"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92D586-5403-1180-E647-B870263B1C7D}"/>
              </a:ext>
            </a:extLst>
          </p:cNvPr>
          <p:cNvSpPr/>
          <p:nvPr/>
        </p:nvSpPr>
        <p:spPr>
          <a:xfrm>
            <a:off x="5190310"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668D79B0-58FF-9007-85F7-9DEA314D705A}"/>
              </a:ext>
            </a:extLst>
          </p:cNvPr>
          <p:cNvSpPr/>
          <p:nvPr/>
        </p:nvSpPr>
        <p:spPr>
          <a:xfrm>
            <a:off x="5411653" y="4142009"/>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A57A5A0-1DDD-9F31-3278-8F754CE2786F}"/>
              </a:ext>
            </a:extLst>
          </p:cNvPr>
          <p:cNvSpPr/>
          <p:nvPr/>
        </p:nvSpPr>
        <p:spPr>
          <a:xfrm>
            <a:off x="4304938"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4B4A41-BE9F-6258-54F4-9AB4BEED83A1}"/>
              </a:ext>
            </a:extLst>
          </p:cNvPr>
          <p:cNvSpPr/>
          <p:nvPr/>
        </p:nvSpPr>
        <p:spPr>
          <a:xfrm>
            <a:off x="4526281"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10FE1357-C475-544A-7425-74618F727AD1}"/>
              </a:ext>
            </a:extLst>
          </p:cNvPr>
          <p:cNvSpPr/>
          <p:nvPr/>
        </p:nvSpPr>
        <p:spPr>
          <a:xfrm>
            <a:off x="4747624" y="4481217"/>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7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0FF1-55BA-9E48-86CB-BEC508E20FC4}"/>
              </a:ext>
            </a:extLst>
          </p:cNvPr>
          <p:cNvSpPr>
            <a:spLocks noGrp="1"/>
          </p:cNvSpPr>
          <p:nvPr>
            <p:ph type="title"/>
          </p:nvPr>
        </p:nvSpPr>
        <p:spPr/>
        <p:txBody>
          <a:bodyPr/>
          <a:lstStyle/>
          <a:p>
            <a:r>
              <a:rPr lang="en-US" dirty="0"/>
              <a:t>Structured vs Unstructured</a:t>
            </a:r>
          </a:p>
        </p:txBody>
      </p:sp>
      <p:sp>
        <p:nvSpPr>
          <p:cNvPr id="3" name="Slide Number Placeholder 2">
            <a:extLst>
              <a:ext uri="{FF2B5EF4-FFF2-40B4-BE49-F238E27FC236}">
                <a16:creationId xmlns:a16="http://schemas.microsoft.com/office/drawing/2014/main" id="{D4343B89-511D-7091-0480-34A91014A5BA}"/>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4ABC14CA-6DD6-E4A6-CBAD-DB87B445720D}"/>
              </a:ext>
            </a:extLst>
          </p:cNvPr>
          <p:cNvSpPr>
            <a:spLocks noGrp="1"/>
          </p:cNvSpPr>
          <p:nvPr>
            <p:ph sz="quarter" idx="11"/>
          </p:nvPr>
        </p:nvSpPr>
        <p:spPr/>
        <p:txBody>
          <a:bodyPr/>
          <a:lstStyle/>
          <a:p>
            <a:pPr marL="342900" indent="-342900">
              <a:buFont typeface="Arial" panose="020B0604020202020204" pitchFamily="34" charset="0"/>
              <a:buChar char="•"/>
            </a:pPr>
            <a:r>
              <a:rPr lang="en-US" dirty="0"/>
              <a:t>Many times, canonical flows of interest are represented by simplified geometries that allow for cartesian meshes – with “stair-stepping”</a:t>
            </a:r>
          </a:p>
        </p:txBody>
      </p:sp>
      <p:pic>
        <p:nvPicPr>
          <p:cNvPr id="5" name="Picture 4">
            <a:extLst>
              <a:ext uri="{FF2B5EF4-FFF2-40B4-BE49-F238E27FC236}">
                <a16:creationId xmlns:a16="http://schemas.microsoft.com/office/drawing/2014/main" id="{A35A397F-A7DC-AD03-5BFA-65FA2A4AB03B}"/>
              </a:ext>
            </a:extLst>
          </p:cNvPr>
          <p:cNvPicPr>
            <a:picLocks noChangeAspect="1"/>
          </p:cNvPicPr>
          <p:nvPr/>
        </p:nvPicPr>
        <p:blipFill>
          <a:blip r:embed="rId2"/>
          <a:stretch>
            <a:fillRect/>
          </a:stretch>
        </p:blipFill>
        <p:spPr>
          <a:xfrm>
            <a:off x="1929772" y="4114616"/>
            <a:ext cx="3912121" cy="2496228"/>
          </a:xfrm>
          <a:prstGeom prst="rect">
            <a:avLst/>
          </a:prstGeom>
        </p:spPr>
      </p:pic>
      <p:pic>
        <p:nvPicPr>
          <p:cNvPr id="6" name="Picture 27" descr="TurbBackStep">
            <a:extLst>
              <a:ext uri="{FF2B5EF4-FFF2-40B4-BE49-F238E27FC236}">
                <a16:creationId xmlns:a16="http://schemas.microsoft.com/office/drawing/2014/main" id="{F6705EE7-9959-31A2-BEE4-808EFFCE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51" y="2080361"/>
            <a:ext cx="3644913" cy="1606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B6111-2288-13FE-2EBB-F3BFB00F0E71}"/>
              </a:ext>
            </a:extLst>
          </p:cNvPr>
          <p:cNvPicPr>
            <a:picLocks noChangeAspect="1"/>
          </p:cNvPicPr>
          <p:nvPr/>
        </p:nvPicPr>
        <p:blipFill rotWithShape="1">
          <a:blip r:embed="rId4">
            <a:extLst>
              <a:ext uri="{28A0092B-C50C-407E-A947-70E740481C1C}">
                <a14:useLocalDpi xmlns:a14="http://schemas.microsoft.com/office/drawing/2010/main" val="0"/>
              </a:ext>
            </a:extLst>
          </a:blip>
          <a:srcRect r="3837" b="2137"/>
          <a:stretch/>
        </p:blipFill>
        <p:spPr>
          <a:xfrm>
            <a:off x="6718523" y="2217960"/>
            <a:ext cx="2736928" cy="1453897"/>
          </a:xfrm>
          <a:prstGeom prst="rect">
            <a:avLst/>
          </a:prstGeom>
        </p:spPr>
      </p:pic>
      <p:pic>
        <p:nvPicPr>
          <p:cNvPr id="8" name="Picture 7">
            <a:extLst>
              <a:ext uri="{FF2B5EF4-FFF2-40B4-BE49-F238E27FC236}">
                <a16:creationId xmlns:a16="http://schemas.microsoft.com/office/drawing/2014/main" id="{846C379F-9740-D557-548A-1F5565F8A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469" y="4268556"/>
            <a:ext cx="2937727" cy="1804563"/>
          </a:xfrm>
          <a:prstGeom prst="rect">
            <a:avLst/>
          </a:prstGeom>
        </p:spPr>
      </p:pic>
      <p:sp>
        <p:nvSpPr>
          <p:cNvPr id="9" name="TextBox 8">
            <a:extLst>
              <a:ext uri="{FF2B5EF4-FFF2-40B4-BE49-F238E27FC236}">
                <a16:creationId xmlns:a16="http://schemas.microsoft.com/office/drawing/2014/main" id="{47860C1B-7ECA-39A1-321A-FA541229A638}"/>
              </a:ext>
            </a:extLst>
          </p:cNvPr>
          <p:cNvSpPr txBox="1"/>
          <p:nvPr/>
        </p:nvSpPr>
        <p:spPr>
          <a:xfrm>
            <a:off x="6196572" y="3708127"/>
            <a:ext cx="4632166" cy="307777"/>
          </a:xfrm>
          <a:prstGeom prst="rect">
            <a:avLst/>
          </a:prstGeom>
          <a:noFill/>
        </p:spPr>
        <p:txBody>
          <a:bodyPr wrap="none" rtlCol="0">
            <a:spAutoFit/>
          </a:bodyPr>
          <a:lstStyle/>
          <a:p>
            <a:pPr algn="ctr"/>
            <a:r>
              <a:rPr lang="en-US" sz="1400" dirty="0"/>
              <a:t>Re</a:t>
            </a:r>
            <a:r>
              <a:rPr lang="en-US" sz="1400" baseline="30000" dirty="0">
                <a:latin typeface="symbol" charset="2"/>
              </a:rPr>
              <a:t>t</a:t>
            </a:r>
            <a:r>
              <a:rPr lang="en-US" sz="1400" dirty="0"/>
              <a:t> 395 plane-channel (</a:t>
            </a:r>
            <a:r>
              <a:rPr lang="en-US" sz="1400" dirty="0" err="1"/>
              <a:t>Jofre</a:t>
            </a:r>
            <a:r>
              <a:rPr lang="en-US" sz="1400" dirty="0"/>
              <a:t>, Domino, </a:t>
            </a:r>
            <a:r>
              <a:rPr lang="en-US" sz="1400" dirty="0" err="1"/>
              <a:t>Iaccarino</a:t>
            </a:r>
            <a:r>
              <a:rPr lang="en-US" sz="1400" dirty="0"/>
              <a:t>, 2018)</a:t>
            </a:r>
          </a:p>
        </p:txBody>
      </p:sp>
      <p:sp>
        <p:nvSpPr>
          <p:cNvPr id="10" name="TextBox 9">
            <a:extLst>
              <a:ext uri="{FF2B5EF4-FFF2-40B4-BE49-F238E27FC236}">
                <a16:creationId xmlns:a16="http://schemas.microsoft.com/office/drawing/2014/main" id="{CD8AB951-B8BF-8C5F-0C61-EF072777C417}"/>
              </a:ext>
            </a:extLst>
          </p:cNvPr>
          <p:cNvSpPr txBox="1"/>
          <p:nvPr/>
        </p:nvSpPr>
        <p:spPr>
          <a:xfrm>
            <a:off x="1037520" y="6577012"/>
            <a:ext cx="6040628" cy="307777"/>
          </a:xfrm>
          <a:prstGeom prst="rect">
            <a:avLst/>
          </a:prstGeom>
          <a:noFill/>
        </p:spPr>
        <p:txBody>
          <a:bodyPr wrap="none" rtlCol="0">
            <a:spAutoFit/>
          </a:bodyPr>
          <a:lstStyle/>
          <a:p>
            <a:r>
              <a:rPr lang="en-US" sz="1400" dirty="0"/>
              <a:t>https://</a:t>
            </a:r>
            <a:r>
              <a:rPr lang="en-US" sz="1400" dirty="0" err="1"/>
              <a:t>www.itascainternational.com</a:t>
            </a:r>
            <a:r>
              <a:rPr lang="en-US" sz="1400" dirty="0"/>
              <a:t>/software/introduction-to-meshing</a:t>
            </a:r>
          </a:p>
        </p:txBody>
      </p:sp>
      <p:sp>
        <p:nvSpPr>
          <p:cNvPr id="11" name="TextBox 10">
            <a:extLst>
              <a:ext uri="{FF2B5EF4-FFF2-40B4-BE49-F238E27FC236}">
                <a16:creationId xmlns:a16="http://schemas.microsoft.com/office/drawing/2014/main" id="{F1664C0D-0832-B887-BABF-50C32FB3F314}"/>
              </a:ext>
            </a:extLst>
          </p:cNvPr>
          <p:cNvSpPr txBox="1"/>
          <p:nvPr/>
        </p:nvSpPr>
        <p:spPr>
          <a:xfrm>
            <a:off x="6448020" y="6264940"/>
            <a:ext cx="1988045" cy="369332"/>
          </a:xfrm>
          <a:prstGeom prst="rect">
            <a:avLst/>
          </a:prstGeom>
          <a:noFill/>
        </p:spPr>
        <p:txBody>
          <a:bodyPr wrap="none" rtlCol="0">
            <a:spAutoFit/>
          </a:bodyPr>
          <a:lstStyle/>
          <a:p>
            <a:r>
              <a:rPr lang="en-US" dirty="0"/>
              <a:t>Often times, not!</a:t>
            </a:r>
          </a:p>
        </p:txBody>
      </p:sp>
      <p:sp>
        <p:nvSpPr>
          <p:cNvPr id="12" name="TextBox 11">
            <a:extLst>
              <a:ext uri="{FF2B5EF4-FFF2-40B4-BE49-F238E27FC236}">
                <a16:creationId xmlns:a16="http://schemas.microsoft.com/office/drawing/2014/main" id="{E1A6F393-3AD8-526E-C46B-42DC72C835CD}"/>
              </a:ext>
            </a:extLst>
          </p:cNvPr>
          <p:cNvSpPr txBox="1"/>
          <p:nvPr/>
        </p:nvSpPr>
        <p:spPr>
          <a:xfrm>
            <a:off x="1253210" y="3708127"/>
            <a:ext cx="4169731" cy="307777"/>
          </a:xfrm>
          <a:prstGeom prst="rect">
            <a:avLst/>
          </a:prstGeom>
          <a:noFill/>
        </p:spPr>
        <p:txBody>
          <a:bodyPr wrap="none" rtlCol="0">
            <a:spAutoFit/>
          </a:bodyPr>
          <a:lstStyle/>
          <a:p>
            <a:pPr algn="ctr"/>
            <a:r>
              <a:rPr lang="en-US" sz="1400" dirty="0"/>
              <a:t>RANS-based backward facing step (Domino, 2012)</a:t>
            </a:r>
          </a:p>
        </p:txBody>
      </p:sp>
    </p:spTree>
    <p:extLst>
      <p:ext uri="{BB962C8B-B14F-4D97-AF65-F5344CB8AC3E}">
        <p14:creationId xmlns:p14="http://schemas.microsoft.com/office/powerpoint/2010/main" val="264214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6497</TotalTime>
  <Words>2220</Words>
  <Application>Microsoft Macintosh PowerPoint</Application>
  <PresentationFormat>Widescreen</PresentationFormat>
  <Paragraphs>313</Paragraphs>
  <Slides>40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Open Sans</vt:lpstr>
      <vt:lpstr>Calibri</vt:lpstr>
      <vt:lpstr>symbol</vt:lpstr>
      <vt:lpstr>Garamond</vt:lpstr>
      <vt:lpstr>Wingdings</vt:lpstr>
      <vt:lpstr>Open Sans Light</vt:lpstr>
      <vt:lpstr>Courier New</vt:lpstr>
      <vt:lpstr>Open Sans bold</vt:lpstr>
      <vt:lpstr>symbol</vt:lpstr>
      <vt:lpstr>Arial</vt:lpstr>
      <vt:lpstr>Sandia Angles</vt:lpstr>
      <vt:lpstr>ME469: Common Discretization  Approaches</vt:lpstr>
      <vt:lpstr>Lecture Objectives</vt:lpstr>
      <vt:lpstr>Introducing a Mesh over Heart Domain, W</vt:lpstr>
      <vt:lpstr>Introducing a [Finite Difference] Mesh over Heart Domain, W</vt:lpstr>
      <vt:lpstr>Introducing a [Finite Difference] Mesh over Heart Domain, W</vt:lpstr>
      <vt:lpstr>Introducing a [Structured Mesh] over Heart Domain, W; </vt:lpstr>
      <vt:lpstr>Introducing a [Structured Mesh] over Heart Domain, W; </vt:lpstr>
      <vt:lpstr>Introducing a [Structured Mesh] over Heart Domain, W; </vt:lpstr>
      <vt:lpstr>Structured vs Unstructured</vt:lpstr>
      <vt:lpstr>Example: The Carbon-Capture Multidisciplinary Simulation Center </vt:lpstr>
      <vt:lpstr>Attributes of an Element</vt:lpstr>
      <vt:lpstr>Examples of Various Topologies</vt:lpstr>
      <vt:lpstr>Introducing a Mesh over Heart Domain, W</vt:lpstr>
      <vt:lpstr>Data Structure Ramifications: A bit more complex…</vt:lpstr>
      <vt:lpstr>Integration Over the Domain:  The ”Finite” in Finite-Volume and Finite Element</vt:lpstr>
      <vt:lpstr>Fundamentals of Discretization: Surface vs Volume Integrations</vt:lpstr>
      <vt:lpstr>Define a Stencil: Element:Face:Element</vt:lpstr>
      <vt:lpstr>Define a Stencil: Element:Face:Element</vt:lpstr>
      <vt:lpstr>Define a Stencil: Element:Face:Element</vt:lpstr>
      <vt:lpstr>Define a Stencil: Element:Face:Element</vt:lpstr>
      <vt:lpstr>Define a Stencil: Element:Face:Element</vt:lpstr>
      <vt:lpstr>Define a Stencil: Node:Edge:Node</vt:lpstr>
      <vt:lpstr>Define a Stencil: Node:Edge:Node</vt:lpstr>
      <vt:lpstr>Define a Stencil: Node:Edge:Node</vt:lpstr>
      <vt:lpstr>Define a Stencil: Node:Edge:Node</vt:lpstr>
      <vt:lpstr>Define a Stencil: Node:Edge:Node</vt:lpstr>
      <vt:lpstr>Define a Stencil: Node:Element:Node</vt:lpstr>
      <vt:lpstr>Define a Stencil: Node:Element:Node</vt:lpstr>
      <vt:lpstr>Define a Stencil: Node:Element:Node</vt:lpstr>
      <vt:lpstr>Define a Stencil: Node:Element:Node</vt:lpstr>
      <vt:lpstr>Define a Stencil: Node:Element:Node</vt:lpstr>
      <vt:lpstr>VOF Transport Discretization Nuance: Volume- or Surface-based?</vt:lpstr>
      <vt:lpstr>Reality: Meshing time for complex applications remains a significant bottleneck!</vt:lpstr>
      <vt:lpstr>Classic Staggered Finite Volume</vt:lpstr>
      <vt:lpstr>Attributes of a Staggered Scheme</vt:lpstr>
      <vt:lpstr>An Informal Survey….</vt:lpstr>
      <vt:lpstr>An Informal Survey….</vt:lpstr>
      <vt:lpstr>An Informal Survey….</vt:lpstr>
      <vt:lpstr>Hybrid Meshes, Even for LES!</vt:lpstr>
      <vt:lpstr>Recent Generalized Unstructured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601</cp:revision>
  <cp:lastPrinted>2022-11-15T19:00:23Z</cp:lastPrinted>
  <dcterms:created xsi:type="dcterms:W3CDTF">2018-07-21T13:25:45Z</dcterms:created>
  <dcterms:modified xsi:type="dcterms:W3CDTF">2023-03-10T21:10:14Z</dcterms:modified>
</cp:coreProperties>
</file>